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61" r:id="rId5"/>
    <p:sldId id="259" r:id="rId6"/>
    <p:sldId id="262" r:id="rId7"/>
    <p:sldId id="260" r:id="rId8"/>
    <p:sldId id="299" r:id="rId9"/>
    <p:sldId id="263" r:id="rId10"/>
    <p:sldId id="264" r:id="rId11"/>
    <p:sldId id="265" r:id="rId12"/>
    <p:sldId id="266" r:id="rId13"/>
    <p:sldId id="300" r:id="rId14"/>
    <p:sldId id="268" r:id="rId15"/>
    <p:sldId id="269" r:id="rId16"/>
    <p:sldId id="270" r:id="rId17"/>
    <p:sldId id="301" r:id="rId18"/>
    <p:sldId id="272" r:id="rId19"/>
    <p:sldId id="273" r:id="rId20"/>
    <p:sldId id="274" r:id="rId21"/>
    <p:sldId id="302" r:id="rId22"/>
    <p:sldId id="276" r:id="rId23"/>
    <p:sldId id="277" r:id="rId24"/>
    <p:sldId id="278" r:id="rId25"/>
    <p:sldId id="303" r:id="rId26"/>
    <p:sldId id="280" r:id="rId27"/>
    <p:sldId id="281" r:id="rId28"/>
    <p:sldId id="298" r:id="rId29"/>
    <p:sldId id="304" r:id="rId30"/>
    <p:sldId id="284" r:id="rId31"/>
    <p:sldId id="285" r:id="rId32"/>
    <p:sldId id="305" r:id="rId33"/>
    <p:sldId id="287" r:id="rId34"/>
    <p:sldId id="288" r:id="rId35"/>
    <p:sldId id="306" r:id="rId36"/>
    <p:sldId id="290" r:id="rId37"/>
    <p:sldId id="291" r:id="rId38"/>
    <p:sldId id="307" r:id="rId39"/>
    <p:sldId id="293" r:id="rId40"/>
    <p:sldId id="294" r:id="rId41"/>
    <p:sldId id="308" r:id="rId42"/>
    <p:sldId id="296" r:id="rId43"/>
    <p:sldId id="297" r:id="rId4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175EAE8-9968-3F18-9B9E-5882783625A5}" name="Jeanette Nielsen" initials="JN" userId="S::jbnie@slagelse.dk::f77c8937-1efd-4f98-a7ff-8b626108995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FDDCF"/>
          </a:solidFill>
        </a:fill>
      </a:tcStyle>
    </a:wholeTbl>
    <a:band2H>
      <a:tcTxStyle/>
      <a:tcStyle>
        <a:tcBdr/>
        <a:fill>
          <a:solidFill>
            <a:srgbClr val="F0EF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5DAD7"/>
          </a:solidFill>
        </a:fill>
      </a:tcStyle>
    </a:wholeTbl>
    <a:band2H>
      <a:tcTxStyle/>
      <a:tcStyle>
        <a:tcBdr/>
        <a:fill>
          <a:solidFill>
            <a:srgbClr val="F2ED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9D5CB"/>
          </a:solidFill>
        </a:fill>
      </a:tcStyle>
    </a:wholeTbl>
    <a:band2H>
      <a:tcTxStyle/>
      <a:tcStyle>
        <a:tcBdr/>
        <a:fill>
          <a:solidFill>
            <a:srgbClr val="F4EB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7" name="Shape 1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Den </a:t>
            </a:r>
            <a:r>
              <a:rPr dirty="0" err="1"/>
              <a:t>medtager</a:t>
            </a:r>
            <a:r>
              <a:rPr dirty="0"/>
              <a:t> </a:t>
            </a:r>
            <a:r>
              <a:rPr dirty="0" err="1"/>
              <a:t>væggenes</a:t>
            </a:r>
            <a:r>
              <a:rPr dirty="0"/>
              <a:t> </a:t>
            </a:r>
            <a:r>
              <a:rPr dirty="0" err="1"/>
              <a:t>påvirkning</a:t>
            </a:r>
            <a:r>
              <a:rPr dirty="0"/>
              <a:t>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5" name="Shape 4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I </a:t>
            </a:r>
            <a:r>
              <a:rPr dirty="0" err="1"/>
              <a:t>hjemmet</a:t>
            </a:r>
            <a:r>
              <a:rPr dirty="0"/>
              <a:t> </a:t>
            </a:r>
            <a:r>
              <a:rPr dirty="0" err="1"/>
              <a:t>skal</a:t>
            </a:r>
            <a:r>
              <a:rPr dirty="0"/>
              <a:t> TV </a:t>
            </a:r>
            <a:r>
              <a:rPr dirty="0" err="1"/>
              <a:t>være</a:t>
            </a:r>
            <a:r>
              <a:rPr dirty="0"/>
              <a:t> </a:t>
            </a:r>
            <a:r>
              <a:rPr dirty="0" err="1"/>
              <a:t>slukket</a:t>
            </a:r>
            <a:r>
              <a:rPr dirty="0"/>
              <a:t> </a:t>
            </a:r>
            <a:r>
              <a:rPr dirty="0" err="1"/>
              <a:t>fordi</a:t>
            </a:r>
            <a:r>
              <a:rPr dirty="0"/>
              <a:t> </a:t>
            </a:r>
            <a:r>
              <a:rPr dirty="0" err="1"/>
              <a:t>målingen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så</a:t>
            </a:r>
            <a:r>
              <a:rPr dirty="0"/>
              <a:t> </a:t>
            </a:r>
            <a:r>
              <a:rPr dirty="0" err="1"/>
              <a:t>fald</a:t>
            </a:r>
            <a:r>
              <a:rPr dirty="0"/>
              <a:t> </a:t>
            </a:r>
            <a:r>
              <a:rPr dirty="0" err="1"/>
              <a:t>vil</a:t>
            </a:r>
            <a:r>
              <a:rPr dirty="0"/>
              <a:t> </a:t>
            </a:r>
            <a:r>
              <a:rPr dirty="0" err="1"/>
              <a:t>afhænge</a:t>
            </a:r>
            <a:r>
              <a:rPr dirty="0"/>
              <a:t> </a:t>
            </a:r>
            <a:r>
              <a:rPr dirty="0" err="1"/>
              <a:t>af</a:t>
            </a:r>
            <a:r>
              <a:rPr dirty="0"/>
              <a:t> det, der vises.</a:t>
            </a:r>
          </a:p>
          <a:p>
            <a:r>
              <a:rPr dirty="0"/>
              <a:t>I </a:t>
            </a:r>
            <a:r>
              <a:rPr dirty="0" err="1"/>
              <a:t>lyslab</a:t>
            </a:r>
            <a:r>
              <a:rPr dirty="0"/>
              <a:t>: Her </a:t>
            </a:r>
            <a:r>
              <a:rPr dirty="0" err="1"/>
              <a:t>diskuteres</a:t>
            </a:r>
            <a:r>
              <a:rPr dirty="0"/>
              <a:t> og </a:t>
            </a:r>
            <a:r>
              <a:rPr dirty="0" err="1"/>
              <a:t>derfor</a:t>
            </a:r>
            <a:r>
              <a:rPr dirty="0"/>
              <a:t> </a:t>
            </a:r>
            <a:r>
              <a:rPr dirty="0" err="1"/>
              <a:t>skal</a:t>
            </a:r>
            <a:r>
              <a:rPr dirty="0"/>
              <a:t> </a:t>
            </a:r>
            <a:r>
              <a:rPr dirty="0" err="1"/>
              <a:t>TV’et</a:t>
            </a:r>
            <a:r>
              <a:rPr dirty="0"/>
              <a:t> </a:t>
            </a:r>
            <a:r>
              <a:rPr dirty="0" err="1"/>
              <a:t>være</a:t>
            </a:r>
            <a:r>
              <a:rPr dirty="0"/>
              <a:t> </a:t>
            </a:r>
            <a:r>
              <a:rPr dirty="0" err="1"/>
              <a:t>tændt</a:t>
            </a:r>
            <a:r>
              <a:rPr dirty="0"/>
              <a:t> og </a:t>
            </a:r>
            <a:r>
              <a:rPr dirty="0" err="1"/>
              <a:t>anbefalet</a:t>
            </a:r>
            <a:r>
              <a:rPr dirty="0"/>
              <a:t> </a:t>
            </a:r>
            <a:r>
              <a:rPr dirty="0" err="1"/>
              <a:t>lys</a:t>
            </a:r>
            <a:r>
              <a:rPr dirty="0"/>
              <a:t> </a:t>
            </a:r>
            <a:r>
              <a:rPr dirty="0" err="1"/>
              <a:t>vælges</a:t>
            </a:r>
            <a:r>
              <a:rPr dirty="0"/>
              <a:t>. </a:t>
            </a:r>
            <a:r>
              <a:rPr dirty="0" err="1"/>
              <a:t>Dernæst</a:t>
            </a:r>
            <a:r>
              <a:rPr dirty="0"/>
              <a:t> </a:t>
            </a:r>
            <a:r>
              <a:rPr dirty="0" err="1"/>
              <a:t>slukkes</a:t>
            </a:r>
            <a:r>
              <a:rPr dirty="0"/>
              <a:t> </a:t>
            </a:r>
            <a:r>
              <a:rPr dirty="0" err="1"/>
              <a:t>TV’et</a:t>
            </a:r>
            <a:r>
              <a:rPr dirty="0"/>
              <a:t> og der </a:t>
            </a:r>
            <a:r>
              <a:rPr dirty="0" err="1"/>
              <a:t>måles</a:t>
            </a:r>
            <a:r>
              <a:rPr dirty="0"/>
              <a:t>. </a:t>
            </a:r>
          </a:p>
          <a:p>
            <a:r>
              <a:rPr dirty="0"/>
              <a:t>Husk </a:t>
            </a:r>
            <a:r>
              <a:rPr dirty="0" err="1"/>
              <a:t>ikke</a:t>
            </a:r>
            <a:r>
              <a:rPr dirty="0"/>
              <a:t> at </a:t>
            </a:r>
            <a:r>
              <a:rPr dirty="0" err="1"/>
              <a:t>stå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vejen</a:t>
            </a:r>
            <a:r>
              <a:rPr dirty="0"/>
              <a:t> (lave </a:t>
            </a:r>
            <a:r>
              <a:rPr dirty="0" err="1"/>
              <a:t>skygger</a:t>
            </a:r>
            <a:r>
              <a:rPr dirty="0"/>
              <a:t>) for </a:t>
            </a:r>
            <a:r>
              <a:rPr dirty="0" err="1"/>
              <a:t>målingen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0" name="Shape 5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Løsningen kan være globalt lys og indirekte, diffust lys – bla. for at mindske skygge.</a:t>
            </a:r>
          </a:p>
          <a:p>
            <a:r>
              <a:t>I praksis oplever vi, at direkte lys også skal benyttes. </a:t>
            </a:r>
          </a:p>
          <a:p>
            <a:r>
              <a:t>Måles med personen foran. Vertikalt. Hvad der kommer ind på panelet.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4" name="Shape 5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Måles ved personens øje vertikal </a:t>
            </a:r>
          </a:p>
          <a:p>
            <a:r>
              <a:t>Fx tre målinger – en måling i hvert rum på vejen. </a:t>
            </a:r>
          </a:p>
          <a:p>
            <a:endParaRPr/>
          </a:p>
          <a:p>
            <a:r>
              <a:t>1. rum: vertikalt øjenhøjde ud i rummet ryg til gang</a:t>
            </a:r>
          </a:p>
          <a:p>
            <a:r>
              <a:t>2. rum: Gangen skal have to målinger frem og tilbage (+ 80 cm fra gulv.)</a:t>
            </a:r>
          </a:p>
          <a:p>
            <a:r>
              <a:t>3. rum: ryg til gang måling ud i rummet.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9" name="Shape 1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Dagslyset skal fratrækkes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Brugeren tænder de lys, som de foretrækker.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6" name="Shape 2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 skal måles 80 cm over gulv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2" name="Shape 2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Hvad skal vi bruge billedet til? </a:t>
            </a:r>
          </a:p>
          <a:p>
            <a:r>
              <a:t>Vi skal også måle candela pr. m2 i bedste lyssætning.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8" name="Shape 2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Lux fra væg, 30 cm i midten.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39110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4" name="Shape 4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Skuffe skal være nr.5. </a:t>
            </a:r>
          </a:p>
          <a:p>
            <a:r>
              <a:t>Hvad er højden på linjen? </a:t>
            </a:r>
          </a:p>
          <a:p>
            <a:r>
              <a:t>Kun måling 1 &amp; 2 (160 og 80 cm.) (+/- 20 cm ændrer ikke meget)</a:t>
            </a:r>
          </a:p>
          <a:p>
            <a:r>
              <a:t>Vi måler kun lys ind PÅ skabet.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4" name="Shape 4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Skuffe skal være nr.5. </a:t>
            </a:r>
          </a:p>
          <a:p>
            <a:r>
              <a:t>Hvad er højden på linjen? </a:t>
            </a:r>
          </a:p>
          <a:p>
            <a:r>
              <a:t>Kun måling 1 &amp; 2 (160 og 80 cm.) (+/- 20 cm ændrer ikke meget)</a:t>
            </a:r>
          </a:p>
          <a:p>
            <a:r>
              <a:t>Vi måler kun lys ind PÅ skabet.</a:t>
            </a:r>
          </a:p>
        </p:txBody>
      </p:sp>
    </p:spTree>
    <p:extLst>
      <p:ext uri="{BB962C8B-B14F-4D97-AF65-F5344CB8AC3E}">
        <p14:creationId xmlns:p14="http://schemas.microsoft.com/office/powerpoint/2010/main" val="2136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6"/>
          <p:cNvSpPr/>
          <p:nvPr/>
        </p:nvSpPr>
        <p:spPr>
          <a:xfrm>
            <a:off x="446533" y="3085763"/>
            <a:ext cx="11298934" cy="3338150"/>
          </a:xfrm>
          <a:prstGeom prst="rect">
            <a:avLst/>
          </a:prstGeom>
          <a:solidFill>
            <a:srgbClr val="465359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" name="Klik for at redigere titeltypografier i master"/>
          <p:cNvSpPr txBox="1">
            <a:spLocks noGrp="1"/>
          </p:cNvSpPr>
          <p:nvPr>
            <p:ph type="title" hasCustomPrompt="1"/>
          </p:nvPr>
        </p:nvSpPr>
        <p:spPr>
          <a:xfrm>
            <a:off x="581190" y="1020431"/>
            <a:ext cx="10993551" cy="147501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Klik for at redigere titeltypografier i master</a:t>
            </a:r>
          </a:p>
        </p:txBody>
      </p:sp>
      <p:sp>
        <p:nvSpPr>
          <p:cNvPr id="16" name="Brødtekst, niveau et…"/>
          <p:cNvSpPr txBox="1">
            <a:spLocks noGrp="1"/>
          </p:cNvSpPr>
          <p:nvPr>
            <p:ph type="body" sz="quarter" idx="1"/>
          </p:nvPr>
        </p:nvSpPr>
        <p:spPr>
          <a:xfrm>
            <a:off x="581193" y="2495444"/>
            <a:ext cx="10993548" cy="590322"/>
          </a:xfrm>
          <a:prstGeom prst="rect">
            <a:avLst/>
          </a:prstGeom>
        </p:spPr>
        <p:txBody>
          <a:bodyPr anchor="t"/>
          <a:lstStyle>
            <a:lvl1pPr marL="0" indent="0">
              <a:buClrTx/>
              <a:buSzTx/>
              <a:buNone/>
              <a:defRPr sz="1600" cap="all">
                <a:solidFill>
                  <a:schemeClr val="accent1"/>
                </a:solidFill>
              </a:defRPr>
            </a:lvl1pPr>
            <a:lvl2pPr marL="0" indent="457200">
              <a:buClrTx/>
              <a:buSzTx/>
              <a:buNone/>
              <a:defRPr sz="1600" cap="all">
                <a:solidFill>
                  <a:schemeClr val="accent1"/>
                </a:solidFill>
              </a:defRPr>
            </a:lvl2pPr>
            <a:lvl3pPr marL="0" indent="914400">
              <a:buClrTx/>
              <a:buSzTx/>
              <a:buNone/>
              <a:defRPr sz="1600" cap="all">
                <a:solidFill>
                  <a:schemeClr val="accent1"/>
                </a:solidFill>
              </a:defRPr>
            </a:lvl3pPr>
            <a:lvl4pPr marL="0" indent="1371600">
              <a:buClrTx/>
              <a:buSzTx/>
              <a:buNone/>
              <a:defRPr sz="1600" cap="all">
                <a:solidFill>
                  <a:schemeClr val="accent1"/>
                </a:solidFill>
              </a:defRPr>
            </a:lvl4pPr>
            <a:lvl5pPr marL="0" indent="1828800">
              <a:buClrTx/>
              <a:buSzTx/>
              <a:buNone/>
              <a:defRPr sz="1600" cap="all">
                <a:solidFill>
                  <a:schemeClr val="accent1"/>
                </a:solidFill>
              </a:defRPr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17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Klik for at redigere titeltypografier i master"/>
          <p:cNvSpPr txBox="1">
            <a:spLocks noGrp="1"/>
          </p:cNvSpPr>
          <p:nvPr>
            <p:ph type="title" hasCustomPrompt="1"/>
          </p:nvPr>
        </p:nvSpPr>
        <p:spPr>
          <a:xfrm>
            <a:off x="581191" y="702155"/>
            <a:ext cx="11029617" cy="1188721"/>
          </a:xfrm>
          <a:prstGeom prst="rect">
            <a:avLst/>
          </a:prstGeom>
        </p:spPr>
        <p:txBody>
          <a:bodyPr/>
          <a:lstStyle/>
          <a:p>
            <a:r>
              <a:t>Klik for at redigere titeltypografier i master</a:t>
            </a:r>
          </a:p>
        </p:txBody>
      </p:sp>
      <p:sp>
        <p:nvSpPr>
          <p:cNvPr id="25" name="Brødtekst, niveau et…"/>
          <p:cNvSpPr txBox="1">
            <a:spLocks noGrp="1"/>
          </p:cNvSpPr>
          <p:nvPr>
            <p:ph type="body" idx="1" hasCustomPrompt="1"/>
          </p:nvPr>
        </p:nvSpPr>
        <p:spPr>
          <a:xfrm>
            <a:off x="581191" y="2340864"/>
            <a:ext cx="11029617" cy="3634486"/>
          </a:xfrm>
          <a:prstGeom prst="rect">
            <a:avLst/>
          </a:prstGeom>
        </p:spPr>
        <p:txBody>
          <a:bodyPr/>
          <a:lstStyle/>
          <a:p>
            <a:r>
              <a:t>Klik for at redigere i master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6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ktangel 7"/>
          <p:cNvSpPr/>
          <p:nvPr/>
        </p:nvSpPr>
        <p:spPr>
          <a:xfrm>
            <a:off x="447816" y="5141974"/>
            <a:ext cx="11290862" cy="1258828"/>
          </a:xfrm>
          <a:prstGeom prst="rect">
            <a:avLst/>
          </a:prstGeom>
          <a:solidFill>
            <a:srgbClr val="465359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" name="Klik for at redigere titeltypografier i master"/>
          <p:cNvSpPr txBox="1">
            <a:spLocks noGrp="1"/>
          </p:cNvSpPr>
          <p:nvPr>
            <p:ph type="title" hasCustomPrompt="1"/>
          </p:nvPr>
        </p:nvSpPr>
        <p:spPr>
          <a:xfrm>
            <a:off x="581193" y="2393950"/>
            <a:ext cx="11029616" cy="2147467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Klik for at redigere titeltypografier i master</a:t>
            </a:r>
          </a:p>
        </p:txBody>
      </p:sp>
      <p:sp>
        <p:nvSpPr>
          <p:cNvPr id="35" name="Brødtekst, niveau e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81191" y="4541416"/>
            <a:ext cx="11029617" cy="600557"/>
          </a:xfrm>
          <a:prstGeom prst="rect">
            <a:avLst/>
          </a:prstGeom>
        </p:spPr>
        <p:txBody>
          <a:bodyPr anchor="t"/>
          <a:lstStyle>
            <a:lvl1pPr marL="0" indent="0">
              <a:buClrTx/>
              <a:buSzTx/>
              <a:buNone/>
              <a:defRPr sz="1800" cap="all">
                <a:solidFill>
                  <a:schemeClr val="accent1"/>
                </a:solidFill>
              </a:defRPr>
            </a:lvl1pPr>
            <a:lvl2pPr marL="0" indent="457200">
              <a:buClrTx/>
              <a:buSzTx/>
              <a:buNone/>
              <a:defRPr sz="1800" cap="all">
                <a:solidFill>
                  <a:schemeClr val="accent1"/>
                </a:solidFill>
              </a:defRPr>
            </a:lvl2pPr>
            <a:lvl3pPr marL="0" indent="914400">
              <a:buClrTx/>
              <a:buSzTx/>
              <a:buNone/>
              <a:defRPr sz="1800" cap="all">
                <a:solidFill>
                  <a:schemeClr val="accent1"/>
                </a:solidFill>
              </a:defRPr>
            </a:lvl3pPr>
            <a:lvl4pPr marL="0" indent="1371600">
              <a:buClrTx/>
              <a:buSzTx/>
              <a:buNone/>
              <a:defRPr sz="1800" cap="all">
                <a:solidFill>
                  <a:schemeClr val="accent1"/>
                </a:solidFill>
              </a:defRPr>
            </a:lvl4pPr>
            <a:lvl5pPr marL="0" indent="1828800">
              <a:buClrTx/>
              <a:buSzTx/>
              <a:buNone/>
              <a:defRPr sz="1800" cap="all">
                <a:solidFill>
                  <a:schemeClr val="accent1"/>
                </a:solidFill>
              </a:defRPr>
            </a:lvl5pPr>
          </a:lstStyle>
          <a:p>
            <a:r>
              <a:t>Klik for at redigere i master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6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Klik for at redigere titeltypografier i master"/>
          <p:cNvSpPr txBox="1">
            <a:spLocks noGrp="1"/>
          </p:cNvSpPr>
          <p:nvPr>
            <p:ph type="title" hasCustomPrompt="1"/>
          </p:nvPr>
        </p:nvSpPr>
        <p:spPr>
          <a:xfrm>
            <a:off x="581193" y="729657"/>
            <a:ext cx="11029616" cy="988334"/>
          </a:xfrm>
          <a:prstGeom prst="rect">
            <a:avLst/>
          </a:prstGeom>
        </p:spPr>
        <p:txBody>
          <a:bodyPr/>
          <a:lstStyle/>
          <a:p>
            <a:r>
              <a:t>Klik for at redigere titeltypografier i master</a:t>
            </a:r>
          </a:p>
        </p:txBody>
      </p:sp>
      <p:sp>
        <p:nvSpPr>
          <p:cNvPr id="44" name="Brødtekst, niveau e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81193" y="2228002"/>
            <a:ext cx="5194768" cy="3633048"/>
          </a:xfrm>
          <a:prstGeom prst="rect">
            <a:avLst/>
          </a:prstGeom>
        </p:spPr>
        <p:txBody>
          <a:bodyPr/>
          <a:lstStyle/>
          <a:p>
            <a:r>
              <a:t>Klik for at redigere i master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Klik for at redigere titeltypografier i master"/>
          <p:cNvSpPr txBox="1">
            <a:spLocks noGrp="1"/>
          </p:cNvSpPr>
          <p:nvPr>
            <p:ph type="title" hasCustomPrompt="1"/>
          </p:nvPr>
        </p:nvSpPr>
        <p:spPr>
          <a:xfrm>
            <a:off x="581193" y="729657"/>
            <a:ext cx="11029616" cy="988334"/>
          </a:xfrm>
          <a:prstGeom prst="rect">
            <a:avLst/>
          </a:prstGeom>
        </p:spPr>
        <p:txBody>
          <a:bodyPr/>
          <a:lstStyle/>
          <a:p>
            <a:r>
              <a:t>Klik for at redigere titeltypografier i master</a:t>
            </a:r>
          </a:p>
        </p:txBody>
      </p:sp>
      <p:sp>
        <p:nvSpPr>
          <p:cNvPr id="53" name="Brødtekst, niveau e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81190" y="2250891"/>
            <a:ext cx="5194770" cy="55778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2000"/>
            </a:lvl1pPr>
            <a:lvl2pPr marL="0" indent="457200">
              <a:buClrTx/>
              <a:buSzTx/>
              <a:buNone/>
              <a:defRPr sz="2000"/>
            </a:lvl2pPr>
            <a:lvl3pPr marL="0" indent="914400">
              <a:buClrTx/>
              <a:buSzTx/>
              <a:buNone/>
              <a:defRPr sz="2000"/>
            </a:lvl3pPr>
            <a:lvl4pPr marL="0" indent="1371600">
              <a:buClrTx/>
              <a:buSzTx/>
              <a:buNone/>
              <a:defRPr sz="2000"/>
            </a:lvl4pPr>
            <a:lvl5pPr marL="0" indent="1828800">
              <a:buClrTx/>
              <a:buSzTx/>
              <a:buNone/>
              <a:defRPr sz="2000"/>
            </a:lvl5pPr>
          </a:lstStyle>
          <a:p>
            <a:r>
              <a:t>Klik for at redigere i master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4" name="Pladsholder til tekst 4"/>
          <p:cNvSpPr>
            <a:spLocks noGrp="1"/>
          </p:cNvSpPr>
          <p:nvPr>
            <p:ph type="body" sz="quarter" idx="21" hasCustomPrompt="1"/>
          </p:nvPr>
        </p:nvSpPr>
        <p:spPr>
          <a:xfrm>
            <a:off x="6416038" y="2250892"/>
            <a:ext cx="5194772" cy="5533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Tx/>
              <a:buSzTx/>
              <a:buNone/>
              <a:defRPr sz="2000"/>
            </a:lvl1pPr>
          </a:lstStyle>
          <a:p>
            <a:r>
              <a:t>Klik for at redigere i master</a:t>
            </a:r>
          </a:p>
        </p:txBody>
      </p:sp>
      <p:sp>
        <p:nvSpPr>
          <p:cNvPr id="55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Klik for at redigere titeltypografier i master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Klik for at redigere titeltypografier i master</a:t>
            </a:r>
          </a:p>
        </p:txBody>
      </p:sp>
      <p:sp>
        <p:nvSpPr>
          <p:cNvPr id="63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ktangel 8"/>
          <p:cNvSpPr/>
          <p:nvPr/>
        </p:nvSpPr>
        <p:spPr>
          <a:xfrm>
            <a:off x="447817" y="601199"/>
            <a:ext cx="3682723" cy="5815477"/>
          </a:xfrm>
          <a:prstGeom prst="rect">
            <a:avLst/>
          </a:prstGeom>
          <a:solidFill>
            <a:srgbClr val="465359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8" name="Klik for at redigere titeltypografier i master"/>
          <p:cNvSpPr txBox="1">
            <a:spLocks noGrp="1"/>
          </p:cNvSpPr>
          <p:nvPr>
            <p:ph type="title" hasCustomPrompt="1"/>
          </p:nvPr>
        </p:nvSpPr>
        <p:spPr>
          <a:xfrm>
            <a:off x="767857" y="933450"/>
            <a:ext cx="3031852" cy="172242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Klik for at redigere titeltypografier i master</a:t>
            </a:r>
          </a:p>
        </p:txBody>
      </p:sp>
      <p:sp>
        <p:nvSpPr>
          <p:cNvPr id="79" name="Brødtekst, niveau e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900927" y="1179828"/>
            <a:ext cx="6650992" cy="465821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4E3B30"/>
                </a:solidFill>
              </a:defRPr>
            </a:lvl1pPr>
            <a:lvl2pPr marL="663999" indent="-339999">
              <a:defRPr sz="2000">
                <a:solidFill>
                  <a:srgbClr val="4E3B30"/>
                </a:solidFill>
              </a:defRPr>
            </a:lvl2pPr>
            <a:lvl3pPr marL="967500" indent="-337500">
              <a:defRPr sz="2000">
                <a:solidFill>
                  <a:srgbClr val="4E3B30"/>
                </a:solidFill>
              </a:defRPr>
            </a:lvl3pPr>
            <a:lvl4pPr marL="1342285" indent="-334285">
              <a:defRPr sz="2000">
                <a:solidFill>
                  <a:srgbClr val="4E3B30"/>
                </a:solidFill>
              </a:defRPr>
            </a:lvl4pPr>
            <a:lvl5pPr marL="1702285" indent="-334285">
              <a:defRPr sz="2000">
                <a:solidFill>
                  <a:srgbClr val="4E3B30"/>
                </a:solidFill>
              </a:defRPr>
            </a:lvl5pPr>
          </a:lstStyle>
          <a:p>
            <a:r>
              <a:t>Klik for at redigere i master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0" name="Pladsholder til tekst 3"/>
          <p:cNvSpPr>
            <a:spLocks noGrp="1"/>
          </p:cNvSpPr>
          <p:nvPr>
            <p:ph type="body" sz="quarter" idx="21" hasCustomPrompt="1"/>
          </p:nvPr>
        </p:nvSpPr>
        <p:spPr>
          <a:xfrm>
            <a:off x="767857" y="2836653"/>
            <a:ext cx="3031852" cy="3001393"/>
          </a:xfrm>
          <a:prstGeom prst="rect">
            <a:avLst/>
          </a:prstGeom>
        </p:spPr>
        <p:txBody>
          <a:bodyPr anchor="t"/>
          <a:lstStyle>
            <a:lvl1pPr marL="0" indent="0">
              <a:buClrTx/>
              <a:buSz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t>Klik for at redigere i master</a:t>
            </a:r>
          </a:p>
        </p:txBody>
      </p:sp>
      <p:sp>
        <p:nvSpPr>
          <p:cNvPr id="81" name="Lysbillednummer"/>
          <p:cNvSpPr txBox="1">
            <a:spLocks noGrp="1"/>
          </p:cNvSpPr>
          <p:nvPr>
            <p:ph type="sldNum" sz="quarter" idx="2"/>
          </p:nvPr>
        </p:nvSpPr>
        <p:spPr>
          <a:xfrm>
            <a:off x="11379533" y="6523908"/>
            <a:ext cx="231277" cy="2311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Klik for at redigere titeltypografier i master"/>
          <p:cNvSpPr txBox="1">
            <a:spLocks noGrp="1"/>
          </p:cNvSpPr>
          <p:nvPr>
            <p:ph type="title" hasCustomPrompt="1"/>
          </p:nvPr>
        </p:nvSpPr>
        <p:spPr>
          <a:xfrm>
            <a:off x="581193" y="4693389"/>
            <a:ext cx="11029616" cy="56673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Klik for at redigere titeltypografier i master</a:t>
            </a:r>
          </a:p>
        </p:txBody>
      </p:sp>
      <p:sp>
        <p:nvSpPr>
          <p:cNvPr id="89" name="Pladsholder til billede 2"/>
          <p:cNvSpPr>
            <a:spLocks noGrp="1"/>
          </p:cNvSpPr>
          <p:nvPr>
            <p:ph type="pic" idx="21"/>
          </p:nvPr>
        </p:nvSpPr>
        <p:spPr>
          <a:xfrm>
            <a:off x="447816" y="641350"/>
            <a:ext cx="11290860" cy="3651249"/>
          </a:xfrm>
          <a:prstGeom prst="rect">
            <a:avLst/>
          </a:prstGeom>
        </p:spPr>
        <p:txBody>
          <a:bodyPr lIns="91439" rIns="91439" anchor="t">
            <a:noAutofit/>
          </a:bodyPr>
          <a:lstStyle/>
          <a:p>
            <a:endParaRPr/>
          </a:p>
        </p:txBody>
      </p:sp>
      <p:sp>
        <p:nvSpPr>
          <p:cNvPr id="90" name="Brødtekst, niveau e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81191" y="5260126"/>
            <a:ext cx="11029618" cy="998149"/>
          </a:xfrm>
          <a:prstGeom prst="rect">
            <a:avLst/>
          </a:prstGeom>
        </p:spPr>
        <p:txBody>
          <a:bodyPr anchor="t"/>
          <a:lstStyle>
            <a:lvl1pPr marL="0" indent="0">
              <a:buClrTx/>
              <a:buSzTx/>
              <a:buNone/>
              <a:defRPr sz="1600"/>
            </a:lvl1pPr>
            <a:lvl2pPr marL="0" indent="457200">
              <a:buClrTx/>
              <a:buSzTx/>
              <a:buNone/>
              <a:defRPr sz="1600"/>
            </a:lvl2pPr>
            <a:lvl3pPr marL="0" indent="914400">
              <a:buClrTx/>
              <a:buSzTx/>
              <a:buNone/>
              <a:defRPr sz="1600"/>
            </a:lvl3pPr>
            <a:lvl4pPr marL="0" indent="1371600">
              <a:buClrTx/>
              <a:buSzTx/>
              <a:buNone/>
              <a:defRPr sz="1600"/>
            </a:lvl4pPr>
            <a:lvl5pPr marL="0" indent="1828800">
              <a:buClrTx/>
              <a:buSzTx/>
              <a:buNone/>
              <a:defRPr sz="1600"/>
            </a:lvl5pPr>
          </a:lstStyle>
          <a:p>
            <a:r>
              <a:t>Klik for at redigere i master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8"/>
          <p:cNvSpPr/>
          <p:nvPr/>
        </p:nvSpPr>
        <p:spPr>
          <a:xfrm>
            <a:off x="446533" y="457200"/>
            <a:ext cx="3703322" cy="94997"/>
          </a:xfrm>
          <a:prstGeom prst="rect">
            <a:avLst/>
          </a:prstGeom>
          <a:solidFill>
            <a:srgbClr val="465359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" name="Rektangel 9"/>
          <p:cNvSpPr/>
          <p:nvPr/>
        </p:nvSpPr>
        <p:spPr>
          <a:xfrm>
            <a:off x="8042147" y="453642"/>
            <a:ext cx="3703321" cy="98555"/>
          </a:xfrm>
          <a:prstGeom prst="rect">
            <a:avLst/>
          </a:prstGeom>
          <a:solidFill>
            <a:srgbClr val="969FA7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Rektangel 10"/>
          <p:cNvSpPr/>
          <p:nvPr/>
        </p:nvSpPr>
        <p:spPr>
          <a:xfrm>
            <a:off x="4241829" y="457200"/>
            <a:ext cx="3703321" cy="9144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" name="Klik for at redigere titeltypografier i master"/>
          <p:cNvSpPr txBox="1">
            <a:spLocks noGrp="1"/>
          </p:cNvSpPr>
          <p:nvPr>
            <p:ph type="title" hasCustomPrompt="1"/>
          </p:nvPr>
        </p:nvSpPr>
        <p:spPr>
          <a:xfrm>
            <a:off x="575894" y="729657"/>
            <a:ext cx="11029616" cy="98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/>
          <a:p>
            <a:r>
              <a:t>Klik for at redigere titeltypografier i master</a:t>
            </a:r>
          </a:p>
        </p:txBody>
      </p:sp>
      <p:sp>
        <p:nvSpPr>
          <p:cNvPr id="6" name="Brødtekst, niveau et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7" name="Lysbillednummer"/>
          <p:cNvSpPr txBox="1">
            <a:spLocks noGrp="1"/>
          </p:cNvSpPr>
          <p:nvPr>
            <p:ph type="sldNum" sz="quarter" idx="2"/>
          </p:nvPr>
        </p:nvSpPr>
        <p:spPr>
          <a:xfrm>
            <a:off x="11379533" y="6490906"/>
            <a:ext cx="231277" cy="2311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rgbClr val="404040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all" spc="0" baseline="0">
          <a:solidFill>
            <a:srgbClr val="40404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all" spc="0" baseline="0">
          <a:solidFill>
            <a:srgbClr val="40404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all" spc="0" baseline="0">
          <a:solidFill>
            <a:srgbClr val="40404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all" spc="0" baseline="0">
          <a:solidFill>
            <a:srgbClr val="40404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all" spc="0" baseline="0">
          <a:solidFill>
            <a:srgbClr val="40404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all" spc="0" baseline="0">
          <a:solidFill>
            <a:srgbClr val="40404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all" spc="0" baseline="0">
          <a:solidFill>
            <a:srgbClr val="40404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all" spc="0" baseline="0">
          <a:solidFill>
            <a:srgbClr val="40404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all" spc="0" baseline="0">
          <a:solidFill>
            <a:srgbClr val="40404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305999" marR="0" indent="-305999" algn="l" defTabSz="457200" rtl="0" latinLnBrk="0">
        <a:lnSpc>
          <a:spcPct val="110000"/>
        </a:lnSpc>
        <a:spcBef>
          <a:spcPts val="600"/>
        </a:spcBef>
        <a:spcAft>
          <a:spcPts val="0"/>
        </a:spcAft>
        <a:buClr>
          <a:schemeClr val="accent1"/>
        </a:buClr>
        <a:buSzPct val="92000"/>
        <a:buFontTx/>
        <a:buChar char="◼"/>
        <a:tabLst/>
        <a:defRPr sz="1700" b="0" i="0" u="none" strike="noStrike" cap="none" spc="0" baseline="0">
          <a:solidFill>
            <a:srgbClr val="404040"/>
          </a:solidFill>
          <a:uFillTx/>
          <a:latin typeface="+mj-lt"/>
          <a:ea typeface="+mj-ea"/>
          <a:cs typeface="+mj-cs"/>
          <a:sym typeface="Helvetica"/>
        </a:defRPr>
      </a:lvl1pPr>
      <a:lvl2pPr marL="695571" marR="0" indent="-371571" algn="l" defTabSz="457200" rtl="0" latinLnBrk="0">
        <a:lnSpc>
          <a:spcPct val="110000"/>
        </a:lnSpc>
        <a:spcBef>
          <a:spcPts val="600"/>
        </a:spcBef>
        <a:spcAft>
          <a:spcPts val="0"/>
        </a:spcAft>
        <a:buClr>
          <a:schemeClr val="accent1"/>
        </a:buClr>
        <a:buSzPct val="92000"/>
        <a:buFontTx/>
        <a:buChar char="◼"/>
        <a:tabLst/>
        <a:defRPr sz="1700" b="0" i="0" u="none" strike="noStrike" cap="none" spc="0" baseline="0">
          <a:solidFill>
            <a:srgbClr val="404040"/>
          </a:solidFill>
          <a:uFillTx/>
          <a:latin typeface="+mj-lt"/>
          <a:ea typeface="+mj-ea"/>
          <a:cs typeface="+mj-cs"/>
          <a:sym typeface="Helvetica"/>
        </a:defRPr>
      </a:lvl2pPr>
      <a:lvl3pPr marL="983076" marR="0" indent="-353076" algn="l" defTabSz="457200" rtl="0" latinLnBrk="0">
        <a:lnSpc>
          <a:spcPct val="110000"/>
        </a:lnSpc>
        <a:spcBef>
          <a:spcPts val="600"/>
        </a:spcBef>
        <a:spcAft>
          <a:spcPts val="0"/>
        </a:spcAft>
        <a:buClr>
          <a:schemeClr val="accent1"/>
        </a:buClr>
        <a:buSzPct val="92000"/>
        <a:buFontTx/>
        <a:buChar char="◼"/>
        <a:tabLst/>
        <a:defRPr sz="1700" b="0" i="0" u="none" strike="noStrike" cap="none" spc="0" baseline="0">
          <a:solidFill>
            <a:srgbClr val="404040"/>
          </a:solidFill>
          <a:uFillTx/>
          <a:latin typeface="+mj-lt"/>
          <a:ea typeface="+mj-ea"/>
          <a:cs typeface="+mj-cs"/>
          <a:sym typeface="Helvetica"/>
        </a:defRPr>
      </a:lvl3pPr>
      <a:lvl4pPr marL="1369636" marR="0" indent="-361636" algn="l" defTabSz="457200" rtl="0" latinLnBrk="0">
        <a:lnSpc>
          <a:spcPct val="110000"/>
        </a:lnSpc>
        <a:spcBef>
          <a:spcPts val="600"/>
        </a:spcBef>
        <a:spcAft>
          <a:spcPts val="0"/>
        </a:spcAft>
        <a:buClr>
          <a:schemeClr val="accent1"/>
        </a:buClr>
        <a:buSzPct val="92000"/>
        <a:buFontTx/>
        <a:buChar char="◼"/>
        <a:tabLst/>
        <a:defRPr sz="1700" b="0" i="0" u="none" strike="noStrike" cap="none" spc="0" baseline="0">
          <a:solidFill>
            <a:srgbClr val="404040"/>
          </a:solidFill>
          <a:uFillTx/>
          <a:latin typeface="+mj-lt"/>
          <a:ea typeface="+mj-ea"/>
          <a:cs typeface="+mj-cs"/>
          <a:sym typeface="Helvetica"/>
        </a:defRPr>
      </a:lvl4pPr>
      <a:lvl5pPr marL="1729636" marR="0" indent="-361636" algn="l" defTabSz="457200" rtl="0" latinLnBrk="0">
        <a:lnSpc>
          <a:spcPct val="110000"/>
        </a:lnSpc>
        <a:spcBef>
          <a:spcPts val="600"/>
        </a:spcBef>
        <a:spcAft>
          <a:spcPts val="0"/>
        </a:spcAft>
        <a:buClr>
          <a:schemeClr val="accent1"/>
        </a:buClr>
        <a:buSzPct val="92000"/>
        <a:buFontTx/>
        <a:buChar char="◼"/>
        <a:tabLst/>
        <a:defRPr sz="1700" b="0" i="0" u="none" strike="noStrike" cap="none" spc="0" baseline="0">
          <a:solidFill>
            <a:srgbClr val="404040"/>
          </a:solidFill>
          <a:uFillTx/>
          <a:latin typeface="+mj-lt"/>
          <a:ea typeface="+mj-ea"/>
          <a:cs typeface="+mj-cs"/>
          <a:sym typeface="Helvetica"/>
        </a:defRPr>
      </a:lvl5pPr>
      <a:lvl6pPr marL="1995249" marR="0" indent="-323850" algn="l" defTabSz="457200" rtl="0" latinLnBrk="0">
        <a:lnSpc>
          <a:spcPct val="110000"/>
        </a:lnSpc>
        <a:spcBef>
          <a:spcPts val="600"/>
        </a:spcBef>
        <a:spcAft>
          <a:spcPts val="0"/>
        </a:spcAft>
        <a:buClr>
          <a:schemeClr val="accent1"/>
        </a:buClr>
        <a:buSzPct val="92000"/>
        <a:buFontTx/>
        <a:buChar char="◼"/>
        <a:tabLst/>
        <a:defRPr sz="1700" b="0" i="0" u="none" strike="noStrike" cap="none" spc="0" baseline="0">
          <a:solidFill>
            <a:srgbClr val="404040"/>
          </a:solidFill>
          <a:uFillTx/>
          <a:latin typeface="+mj-lt"/>
          <a:ea typeface="+mj-ea"/>
          <a:cs typeface="+mj-cs"/>
          <a:sym typeface="Helvetica"/>
        </a:defRPr>
      </a:lvl6pPr>
      <a:lvl7pPr marL="2295250" marR="0" indent="-323850" algn="l" defTabSz="457200" rtl="0" latinLnBrk="0">
        <a:lnSpc>
          <a:spcPct val="110000"/>
        </a:lnSpc>
        <a:spcBef>
          <a:spcPts val="600"/>
        </a:spcBef>
        <a:spcAft>
          <a:spcPts val="0"/>
        </a:spcAft>
        <a:buClr>
          <a:schemeClr val="accent1"/>
        </a:buClr>
        <a:buSzPct val="92000"/>
        <a:buFontTx/>
        <a:buChar char="◼"/>
        <a:tabLst/>
        <a:defRPr sz="1700" b="0" i="0" u="none" strike="noStrike" cap="none" spc="0" baseline="0">
          <a:solidFill>
            <a:srgbClr val="404040"/>
          </a:solidFill>
          <a:uFillTx/>
          <a:latin typeface="+mj-lt"/>
          <a:ea typeface="+mj-ea"/>
          <a:cs typeface="+mj-cs"/>
          <a:sym typeface="Helvetica"/>
        </a:defRPr>
      </a:lvl7pPr>
      <a:lvl8pPr marL="2595249" marR="0" indent="-323850" algn="l" defTabSz="457200" rtl="0" latinLnBrk="0">
        <a:lnSpc>
          <a:spcPct val="110000"/>
        </a:lnSpc>
        <a:spcBef>
          <a:spcPts val="600"/>
        </a:spcBef>
        <a:spcAft>
          <a:spcPts val="0"/>
        </a:spcAft>
        <a:buClr>
          <a:schemeClr val="accent1"/>
        </a:buClr>
        <a:buSzPct val="92000"/>
        <a:buFontTx/>
        <a:buChar char="◼"/>
        <a:tabLst/>
        <a:defRPr sz="1700" b="0" i="0" u="none" strike="noStrike" cap="none" spc="0" baseline="0">
          <a:solidFill>
            <a:srgbClr val="404040"/>
          </a:solidFill>
          <a:uFillTx/>
          <a:latin typeface="+mj-lt"/>
          <a:ea typeface="+mj-ea"/>
          <a:cs typeface="+mj-cs"/>
          <a:sym typeface="Helvetica"/>
        </a:defRPr>
      </a:lvl8pPr>
      <a:lvl9pPr marL="2895250" marR="0" indent="-323850" algn="l" defTabSz="457200" rtl="0" latinLnBrk="0">
        <a:lnSpc>
          <a:spcPct val="110000"/>
        </a:lnSpc>
        <a:spcBef>
          <a:spcPts val="600"/>
        </a:spcBef>
        <a:spcAft>
          <a:spcPts val="0"/>
        </a:spcAft>
        <a:buClr>
          <a:schemeClr val="accent1"/>
        </a:buClr>
        <a:buSzPct val="92000"/>
        <a:buFontTx/>
        <a:buChar char="◼"/>
        <a:tabLst/>
        <a:defRPr sz="1700" b="0" i="0" u="none" strike="noStrike" cap="none" spc="0" baseline="0">
          <a:solidFill>
            <a:srgbClr val="40404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ladsholder til indhold 3" descr="Pladsholder til indhold 3"/>
          <p:cNvPicPr>
            <a:picLocks noChangeAspect="1"/>
          </p:cNvPicPr>
          <p:nvPr/>
        </p:nvPicPr>
        <p:blipFill>
          <a:blip r:embed="rId2">
            <a:alphaModFix amt="85000"/>
          </a:blip>
          <a:srcRect l="14836" b="10716"/>
          <a:stretch>
            <a:fillRect/>
          </a:stretch>
        </p:blipFill>
        <p:spPr>
          <a:xfrm>
            <a:off x="628816" y="702155"/>
            <a:ext cx="7210260" cy="5669242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Titel 1"/>
          <p:cNvSpPr txBox="1"/>
          <p:nvPr/>
        </p:nvSpPr>
        <p:spPr>
          <a:xfrm>
            <a:off x="9113747" y="2481436"/>
            <a:ext cx="2307357" cy="1397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pPr defTabSz="406908">
              <a:defRPr sz="3204" cap="all">
                <a:solidFill>
                  <a:srgbClr val="4E3B30"/>
                </a:solidFill>
              </a:defRPr>
            </a:pPr>
            <a:r>
              <a:rPr dirty="0" err="1"/>
              <a:t>skabelon</a:t>
            </a:r>
            <a:br>
              <a:rPr dirty="0"/>
            </a:br>
            <a:endParaRPr dirty="0"/>
          </a:p>
        </p:txBody>
      </p:sp>
      <p:sp>
        <p:nvSpPr>
          <p:cNvPr id="102" name="Undertitel 2"/>
          <p:cNvSpPr txBox="1"/>
          <p:nvPr/>
        </p:nvSpPr>
        <p:spPr>
          <a:xfrm>
            <a:off x="8422749" y="1684785"/>
            <a:ext cx="3318158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marL="601578" indent="-601578" defTabSz="457200">
              <a:lnSpc>
                <a:spcPct val="110000"/>
              </a:lnSpc>
              <a:spcBef>
                <a:spcPts val="1400"/>
              </a:spcBef>
              <a:buSzPct val="100000"/>
              <a:buChar char="•"/>
              <a:defRPr sz="6000">
                <a:solidFill>
                  <a:srgbClr val="000000">
                    <a:alpha val="75000"/>
                  </a:srgbClr>
                </a:solidFill>
              </a:defRPr>
            </a:lvl1pPr>
          </a:lstStyle>
          <a:p>
            <a:r>
              <a:t>N-Lited</a:t>
            </a:r>
          </a:p>
        </p:txBody>
      </p:sp>
      <p:pic>
        <p:nvPicPr>
          <p:cNvPr id="104" name="Billede 7" descr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9425" y="5808031"/>
            <a:ext cx="1739061" cy="472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9B144B6B-C727-51CE-A251-E50F9D701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9425" y="5173215"/>
            <a:ext cx="1739061" cy="37824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el 1"/>
          <p:cNvSpPr txBox="1">
            <a:spLocks noGrp="1"/>
          </p:cNvSpPr>
          <p:nvPr>
            <p:ph type="title"/>
          </p:nvPr>
        </p:nvSpPr>
        <p:spPr>
          <a:xfrm>
            <a:off x="773252" y="778128"/>
            <a:ext cx="3031853" cy="685801"/>
          </a:xfrm>
          <a:prstGeom prst="rect">
            <a:avLst/>
          </a:prstGeom>
        </p:spPr>
        <p:txBody>
          <a:bodyPr/>
          <a:lstStyle>
            <a:lvl1pPr defTabSz="384047">
              <a:defRPr sz="2016" b="0"/>
            </a:lvl1pPr>
          </a:lstStyle>
          <a:p>
            <a:r>
              <a:t>Overordnet billede </a:t>
            </a:r>
          </a:p>
        </p:txBody>
      </p:sp>
      <p:pic>
        <p:nvPicPr>
          <p:cNvPr id="143" name="Pladsholder til indhold 5" descr="Pladsholder til indho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489" y="775794"/>
            <a:ext cx="7331842" cy="5498881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Tekstfelt 6"/>
          <p:cNvSpPr txBox="1"/>
          <p:nvPr/>
        </p:nvSpPr>
        <p:spPr>
          <a:xfrm>
            <a:off x="657225" y="1690471"/>
            <a:ext cx="3257550" cy="1569660"/>
          </a:xfrm>
          <a:prstGeom prst="rect">
            <a:avLst/>
          </a:prstGeom>
          <a:solidFill>
            <a:schemeClr val="accent1">
              <a:alpha val="2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solidFill>
                  <a:srgbClr val="FFFFFF"/>
                </a:solidFill>
              </a:defRPr>
            </a:pPr>
            <a:r>
              <a:rPr dirty="0" err="1"/>
              <a:t>Omgivende</a:t>
            </a:r>
            <a:r>
              <a:rPr dirty="0"/>
              <a:t> </a:t>
            </a:r>
            <a:r>
              <a:rPr dirty="0" err="1"/>
              <a:t>lys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rummet</a:t>
            </a:r>
            <a:endParaRPr lang="da-DK" dirty="0"/>
          </a:p>
          <a:p>
            <a:pPr>
              <a:defRPr sz="1600">
                <a:solidFill>
                  <a:srgbClr val="FFFFFF"/>
                </a:solidFill>
              </a:defRPr>
            </a:pPr>
            <a:endParaRPr dirty="0"/>
          </a:p>
          <a:p>
            <a:pPr>
              <a:defRPr sz="1600">
                <a:solidFill>
                  <a:srgbClr val="FFFFFF"/>
                </a:solidFill>
              </a:defRPr>
            </a:pPr>
            <a:r>
              <a:rPr lang="da-DK" dirty="0"/>
              <a:t>Vertikal lux: xxx</a:t>
            </a:r>
          </a:p>
          <a:p>
            <a:pPr>
              <a:defRPr sz="1600">
                <a:solidFill>
                  <a:srgbClr val="FFFFFF"/>
                </a:solidFill>
              </a:defRPr>
            </a:pPr>
            <a:endParaRPr dirty="0"/>
          </a:p>
          <a:p>
            <a:pPr>
              <a:defRPr sz="1600">
                <a:solidFill>
                  <a:srgbClr val="FFFFFF"/>
                </a:solidFill>
              </a:defRPr>
            </a:pPr>
            <a:r>
              <a:rPr lang="da-DK" dirty="0"/>
              <a:t>Luminans:</a:t>
            </a:r>
          </a:p>
          <a:p>
            <a:pPr>
              <a:defRPr sz="1600">
                <a:solidFill>
                  <a:srgbClr val="FFFFFF"/>
                </a:solidFill>
              </a:defRPr>
            </a:pPr>
            <a:r>
              <a:rPr lang="da-DK" dirty="0"/>
              <a:t>x</a:t>
            </a:r>
            <a:r>
              <a:rPr dirty="0"/>
              <a:t>xx</a:t>
            </a:r>
            <a:r>
              <a:rPr lang="da-DK" dirty="0"/>
              <a:t> lux </a:t>
            </a:r>
            <a:r>
              <a:rPr dirty="0"/>
              <a:t>/3,14= xxx candela pr. m</a:t>
            </a:r>
            <a:r>
              <a:rPr baseline="30000" dirty="0"/>
              <a:t>2</a:t>
            </a:r>
          </a:p>
        </p:txBody>
      </p:sp>
      <p:sp>
        <p:nvSpPr>
          <p:cNvPr id="145" name="Tekstfelt 2"/>
          <p:cNvSpPr txBox="1"/>
          <p:nvPr/>
        </p:nvSpPr>
        <p:spPr>
          <a:xfrm>
            <a:off x="657225" y="3486673"/>
            <a:ext cx="3257550" cy="338554"/>
          </a:xfrm>
          <a:prstGeom prst="rect">
            <a:avLst/>
          </a:prstGeom>
          <a:solidFill>
            <a:srgbClr val="F0F6E5">
              <a:alpha val="2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rPr dirty="0"/>
              <a:t>Noter: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el 1"/>
          <p:cNvSpPr txBox="1">
            <a:spLocks noGrp="1"/>
          </p:cNvSpPr>
          <p:nvPr>
            <p:ph type="title"/>
          </p:nvPr>
        </p:nvSpPr>
        <p:spPr>
          <a:xfrm>
            <a:off x="767857" y="808045"/>
            <a:ext cx="3031852" cy="63957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56615">
              <a:defRPr sz="1871" b="0"/>
            </a:lvl1pPr>
          </a:lstStyle>
          <a:p>
            <a:r>
              <a:t>Billede af aktiviteten</a:t>
            </a:r>
          </a:p>
        </p:txBody>
      </p:sp>
      <p:pic>
        <p:nvPicPr>
          <p:cNvPr id="150" name="Pladsholder til indhold 5" descr="Pladsholder til indho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533" y="675000"/>
            <a:ext cx="7344001" cy="550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Pladsholder til tekst 3"/>
          <p:cNvSpPr txBox="1">
            <a:spLocks noGrp="1"/>
          </p:cNvSpPr>
          <p:nvPr>
            <p:ph type="body" sz="quarter" idx="1"/>
          </p:nvPr>
        </p:nvSpPr>
        <p:spPr>
          <a:xfrm>
            <a:off x="767857" y="1447144"/>
            <a:ext cx="3031852" cy="786060"/>
          </a:xfrm>
          <a:prstGeom prst="rect">
            <a:avLst/>
          </a:prstGeom>
        </p:spPr>
        <p:txBody>
          <a:bodyPr anchor="t"/>
          <a:lstStyle/>
          <a:p>
            <a:pPr marL="0" indent="0">
              <a:lnSpc>
                <a:spcPct val="88000"/>
              </a:lnSpc>
              <a:buSzTx/>
              <a:buFont typeface="Wingdings 2"/>
              <a:buNone/>
              <a:defRPr sz="700">
                <a:solidFill>
                  <a:srgbClr val="FFFFFF"/>
                </a:solidFill>
              </a:defRPr>
            </a:pPr>
            <a:endParaRPr/>
          </a:p>
          <a:p>
            <a:pPr marL="0" indent="0">
              <a:lnSpc>
                <a:spcPct val="88000"/>
              </a:lnSpc>
              <a:buSzTx/>
              <a:buFont typeface="Wingdings 2"/>
              <a:buNone/>
              <a:defRPr sz="1600">
                <a:solidFill>
                  <a:srgbClr val="FFFFFF"/>
                </a:solidFill>
              </a:defRPr>
            </a:pPr>
            <a:r>
              <a:t>Afstand fra øjne til aktivitet: xxx cm</a:t>
            </a:r>
          </a:p>
        </p:txBody>
      </p:sp>
      <p:sp>
        <p:nvSpPr>
          <p:cNvPr id="152" name="Tekstfelt 10"/>
          <p:cNvSpPr txBox="1"/>
          <p:nvPr/>
        </p:nvSpPr>
        <p:spPr>
          <a:xfrm>
            <a:off x="5096299" y="3413565"/>
            <a:ext cx="1588897" cy="338554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/>
            </a:lvl1pPr>
          </a:lstStyle>
          <a:p>
            <a:r>
              <a:rPr lang="da-DK" dirty="0"/>
              <a:t>     </a:t>
            </a:r>
            <a:r>
              <a:rPr dirty="0" err="1"/>
              <a:t>xxxx</a:t>
            </a:r>
            <a:r>
              <a:rPr dirty="0"/>
              <a:t>  Lux </a:t>
            </a:r>
          </a:p>
        </p:txBody>
      </p:sp>
      <p:grpSp>
        <p:nvGrpSpPr>
          <p:cNvPr id="157" name="Ellipse 7"/>
          <p:cNvGrpSpPr/>
          <p:nvPr/>
        </p:nvGrpSpPr>
        <p:grpSpPr>
          <a:xfrm>
            <a:off x="9858157" y="3782460"/>
            <a:ext cx="639649" cy="764541"/>
            <a:chOff x="0" y="0"/>
            <a:chExt cx="639648" cy="764540"/>
          </a:xfrm>
        </p:grpSpPr>
        <p:sp>
          <p:nvSpPr>
            <p:cNvPr id="155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6" name="3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160" name="Ellipse 16"/>
          <p:cNvGrpSpPr/>
          <p:nvPr/>
        </p:nvGrpSpPr>
        <p:grpSpPr>
          <a:xfrm>
            <a:off x="5530674" y="3807531"/>
            <a:ext cx="639649" cy="764541"/>
            <a:chOff x="0" y="0"/>
            <a:chExt cx="639648" cy="764540"/>
          </a:xfrm>
        </p:grpSpPr>
        <p:sp>
          <p:nvSpPr>
            <p:cNvPr id="158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9" name="2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63" name="Ellipse 18"/>
          <p:cNvGrpSpPr/>
          <p:nvPr/>
        </p:nvGrpSpPr>
        <p:grpSpPr>
          <a:xfrm>
            <a:off x="8060790" y="5240283"/>
            <a:ext cx="639649" cy="764541"/>
            <a:chOff x="0" y="0"/>
            <a:chExt cx="639648" cy="764540"/>
          </a:xfrm>
        </p:grpSpPr>
        <p:sp>
          <p:nvSpPr>
            <p:cNvPr id="161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2" name="1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164" name="Lige pilforbindelse 8"/>
          <p:cNvSpPr/>
          <p:nvPr/>
        </p:nvSpPr>
        <p:spPr>
          <a:xfrm flipV="1">
            <a:off x="7946490" y="5339774"/>
            <a:ext cx="1" cy="851477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5" name="Lige pilforbindelse 21"/>
          <p:cNvSpPr/>
          <p:nvPr/>
        </p:nvSpPr>
        <p:spPr>
          <a:xfrm>
            <a:off x="9229725" y="5479755"/>
            <a:ext cx="974192" cy="1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6" name="Lige pilforbindelse 22"/>
          <p:cNvSpPr/>
          <p:nvPr/>
        </p:nvSpPr>
        <p:spPr>
          <a:xfrm flipV="1">
            <a:off x="10177981" y="4529640"/>
            <a:ext cx="1" cy="851477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7" name="Lige pilforbindelse 26"/>
          <p:cNvSpPr/>
          <p:nvPr/>
        </p:nvSpPr>
        <p:spPr>
          <a:xfrm>
            <a:off x="818384" y="2346634"/>
            <a:ext cx="978435" cy="1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8" name="Lige pilforbindelse 27"/>
          <p:cNvSpPr/>
          <p:nvPr/>
        </p:nvSpPr>
        <p:spPr>
          <a:xfrm flipH="1">
            <a:off x="5850499" y="5602642"/>
            <a:ext cx="928617" cy="1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9" name="Lige pilforbindelse 29"/>
          <p:cNvSpPr/>
          <p:nvPr/>
        </p:nvSpPr>
        <p:spPr>
          <a:xfrm flipV="1">
            <a:off x="5890748" y="4628279"/>
            <a:ext cx="1" cy="851477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0" name="Tekstfelt 24"/>
          <p:cNvSpPr txBox="1"/>
          <p:nvPr/>
        </p:nvSpPr>
        <p:spPr>
          <a:xfrm>
            <a:off x="1142348" y="5837830"/>
            <a:ext cx="2311692" cy="332741"/>
          </a:xfrm>
          <a:prstGeom prst="rect">
            <a:avLst/>
          </a:prstGeom>
          <a:solidFill>
            <a:srgbClr val="F0F6E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Sensors retning - opad</a:t>
            </a:r>
          </a:p>
        </p:txBody>
      </p:sp>
      <p:pic>
        <p:nvPicPr>
          <p:cNvPr id="171" name="Grafik 25" descr="Grafik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38776" y="5785239"/>
            <a:ext cx="437924" cy="437924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Tekstfelt 30"/>
          <p:cNvSpPr txBox="1"/>
          <p:nvPr/>
        </p:nvSpPr>
        <p:spPr>
          <a:xfrm>
            <a:off x="807769" y="3295275"/>
            <a:ext cx="2769428" cy="332741"/>
          </a:xfrm>
          <a:prstGeom prst="rect">
            <a:avLst/>
          </a:prstGeom>
          <a:solidFill>
            <a:srgbClr val="F0F6E5">
              <a:alpha val="2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t>Note:</a:t>
            </a:r>
          </a:p>
        </p:txBody>
      </p:sp>
      <p:sp>
        <p:nvSpPr>
          <p:cNvPr id="2" name="Tekstfelt 10">
            <a:extLst>
              <a:ext uri="{FF2B5EF4-FFF2-40B4-BE49-F238E27FC236}">
                <a16:creationId xmlns:a16="http://schemas.microsoft.com/office/drawing/2014/main" id="{AE89C753-B5EB-7BB5-DD46-B5D654E2F7B3}"/>
              </a:ext>
            </a:extLst>
          </p:cNvPr>
          <p:cNvSpPr txBox="1"/>
          <p:nvPr/>
        </p:nvSpPr>
        <p:spPr>
          <a:xfrm>
            <a:off x="9591349" y="3394586"/>
            <a:ext cx="1588897" cy="338554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/>
            </a:lvl1pPr>
          </a:lstStyle>
          <a:p>
            <a:r>
              <a:rPr lang="da-DK" dirty="0"/>
              <a:t>     </a:t>
            </a:r>
            <a:r>
              <a:rPr dirty="0" err="1"/>
              <a:t>xxxx</a:t>
            </a:r>
            <a:r>
              <a:rPr dirty="0"/>
              <a:t>  Lux </a:t>
            </a:r>
          </a:p>
        </p:txBody>
      </p:sp>
      <p:sp>
        <p:nvSpPr>
          <p:cNvPr id="3" name="Tekstfelt 13">
            <a:extLst>
              <a:ext uri="{FF2B5EF4-FFF2-40B4-BE49-F238E27FC236}">
                <a16:creationId xmlns:a16="http://schemas.microsoft.com/office/drawing/2014/main" id="{48DF710A-0FD4-6F8E-C4A0-3B50ECF750D3}"/>
              </a:ext>
            </a:extLst>
          </p:cNvPr>
          <p:cNvSpPr txBox="1"/>
          <p:nvPr/>
        </p:nvSpPr>
        <p:spPr>
          <a:xfrm>
            <a:off x="807769" y="2609585"/>
            <a:ext cx="1831736" cy="338554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/>
            </a:lvl1pPr>
          </a:lstStyle>
          <a:p>
            <a:r>
              <a:rPr dirty="0"/>
              <a:t> </a:t>
            </a:r>
            <a:r>
              <a:rPr dirty="0" err="1"/>
              <a:t>xxxx</a:t>
            </a:r>
            <a:r>
              <a:rPr dirty="0"/>
              <a:t> CRI </a:t>
            </a:r>
            <a:r>
              <a:rPr dirty="0" err="1"/>
              <a:t>xxxx</a:t>
            </a:r>
            <a:r>
              <a:rPr dirty="0"/>
              <a:t>  K</a:t>
            </a:r>
          </a:p>
        </p:txBody>
      </p:sp>
      <p:sp>
        <p:nvSpPr>
          <p:cNvPr id="5" name="Tekstfelt 10">
            <a:extLst>
              <a:ext uri="{FF2B5EF4-FFF2-40B4-BE49-F238E27FC236}">
                <a16:creationId xmlns:a16="http://schemas.microsoft.com/office/drawing/2014/main" id="{442ABF17-76E2-E5B8-1C5B-7DECE5334625}"/>
              </a:ext>
            </a:extLst>
          </p:cNvPr>
          <p:cNvSpPr txBox="1"/>
          <p:nvPr/>
        </p:nvSpPr>
        <p:spPr>
          <a:xfrm>
            <a:off x="7659685" y="4878781"/>
            <a:ext cx="1588897" cy="338554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/>
            </a:lvl1pPr>
          </a:lstStyle>
          <a:p>
            <a:r>
              <a:rPr lang="da-DK" dirty="0"/>
              <a:t>     </a:t>
            </a:r>
            <a:r>
              <a:rPr dirty="0" err="1"/>
              <a:t>xxxx</a:t>
            </a:r>
            <a:r>
              <a:rPr dirty="0"/>
              <a:t>  Lux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el 1"/>
          <p:cNvSpPr txBox="1">
            <a:spLocks noGrp="1"/>
          </p:cNvSpPr>
          <p:nvPr>
            <p:ph type="title"/>
          </p:nvPr>
        </p:nvSpPr>
        <p:spPr>
          <a:xfrm>
            <a:off x="807695" y="818352"/>
            <a:ext cx="3031853" cy="737732"/>
          </a:xfrm>
          <a:prstGeom prst="rect">
            <a:avLst/>
          </a:prstGeom>
        </p:spPr>
        <p:txBody>
          <a:bodyPr/>
          <a:lstStyle>
            <a:lvl1pPr>
              <a:defRPr sz="3000" b="0"/>
            </a:lvl1pPr>
          </a:lstStyle>
          <a:p>
            <a:r>
              <a:t>Nye målinger </a:t>
            </a:r>
          </a:p>
        </p:txBody>
      </p:sp>
      <p:sp>
        <p:nvSpPr>
          <p:cNvPr id="175" name="Pladsholder til indhold 20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6" name="Pladsholder til indhold 5" descr="Pladsholder til indho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491" y="720771"/>
            <a:ext cx="7344000" cy="5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Tekstfelt 25"/>
          <p:cNvSpPr txBox="1"/>
          <p:nvPr/>
        </p:nvSpPr>
        <p:spPr>
          <a:xfrm>
            <a:off x="4511675" y="3287597"/>
            <a:ext cx="2617381" cy="332741"/>
          </a:xfrm>
          <a:prstGeom prst="rect">
            <a:avLst/>
          </a:prstGeom>
          <a:solidFill>
            <a:srgbClr val="D0D0D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rPr dirty="0" err="1"/>
              <a:t>xxxx</a:t>
            </a:r>
            <a:r>
              <a:rPr dirty="0"/>
              <a:t>  Lux </a:t>
            </a:r>
            <a:r>
              <a:rPr dirty="0" err="1"/>
              <a:t>xxxx</a:t>
            </a:r>
            <a:r>
              <a:rPr dirty="0"/>
              <a:t> CRI </a:t>
            </a:r>
            <a:r>
              <a:rPr dirty="0" err="1"/>
              <a:t>xxxx</a:t>
            </a:r>
            <a:r>
              <a:rPr dirty="0"/>
              <a:t>  K</a:t>
            </a:r>
          </a:p>
        </p:txBody>
      </p:sp>
      <p:sp>
        <p:nvSpPr>
          <p:cNvPr id="178" name="Tekstfelt 26"/>
          <p:cNvSpPr txBox="1"/>
          <p:nvPr/>
        </p:nvSpPr>
        <p:spPr>
          <a:xfrm>
            <a:off x="6861499" y="4884740"/>
            <a:ext cx="2729850" cy="332741"/>
          </a:xfrm>
          <a:prstGeom prst="rect">
            <a:avLst/>
          </a:prstGeom>
          <a:solidFill>
            <a:srgbClr val="D0D0D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xxxx  Lux xxxx CRI xxxx  K</a:t>
            </a:r>
          </a:p>
        </p:txBody>
      </p:sp>
      <p:sp>
        <p:nvSpPr>
          <p:cNvPr id="179" name="Tekstfelt 27"/>
          <p:cNvSpPr txBox="1"/>
          <p:nvPr/>
        </p:nvSpPr>
        <p:spPr>
          <a:xfrm>
            <a:off x="8796384" y="3305495"/>
            <a:ext cx="2627760" cy="332741"/>
          </a:xfrm>
          <a:prstGeom prst="rect">
            <a:avLst/>
          </a:prstGeom>
          <a:solidFill>
            <a:srgbClr val="D0D0D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xxxx  Lux xxxx CRI xxxx  K</a:t>
            </a:r>
          </a:p>
        </p:txBody>
      </p:sp>
      <p:grpSp>
        <p:nvGrpSpPr>
          <p:cNvPr id="182" name="Ellipse 15"/>
          <p:cNvGrpSpPr/>
          <p:nvPr/>
        </p:nvGrpSpPr>
        <p:grpSpPr>
          <a:xfrm>
            <a:off x="5594370" y="3773082"/>
            <a:ext cx="639649" cy="764541"/>
            <a:chOff x="0" y="0"/>
            <a:chExt cx="639648" cy="764540"/>
          </a:xfrm>
        </p:grpSpPr>
        <p:sp>
          <p:nvSpPr>
            <p:cNvPr id="180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1" name="2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85" name="Ellipse 17"/>
          <p:cNvGrpSpPr/>
          <p:nvPr/>
        </p:nvGrpSpPr>
        <p:grpSpPr>
          <a:xfrm>
            <a:off x="8060790" y="5240283"/>
            <a:ext cx="639649" cy="764541"/>
            <a:chOff x="0" y="0"/>
            <a:chExt cx="639648" cy="764540"/>
          </a:xfrm>
        </p:grpSpPr>
        <p:sp>
          <p:nvSpPr>
            <p:cNvPr id="183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4" name="1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88" name="Ellipse 19"/>
          <p:cNvGrpSpPr/>
          <p:nvPr/>
        </p:nvGrpSpPr>
        <p:grpSpPr>
          <a:xfrm>
            <a:off x="9884092" y="3661036"/>
            <a:ext cx="639649" cy="764541"/>
            <a:chOff x="0" y="0"/>
            <a:chExt cx="639648" cy="764540"/>
          </a:xfrm>
        </p:grpSpPr>
        <p:sp>
          <p:nvSpPr>
            <p:cNvPr id="186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7" name="3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89" name="Lige pilforbindelse 18"/>
          <p:cNvSpPr/>
          <p:nvPr/>
        </p:nvSpPr>
        <p:spPr>
          <a:xfrm flipV="1">
            <a:off x="7946490" y="5339774"/>
            <a:ext cx="1" cy="851477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0" name="Lige pilforbindelse 22"/>
          <p:cNvSpPr/>
          <p:nvPr/>
        </p:nvSpPr>
        <p:spPr>
          <a:xfrm>
            <a:off x="9229725" y="5479755"/>
            <a:ext cx="974192" cy="1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1" name="Lige pilforbindelse 30"/>
          <p:cNvSpPr/>
          <p:nvPr/>
        </p:nvSpPr>
        <p:spPr>
          <a:xfrm flipV="1">
            <a:off x="10177981" y="4529640"/>
            <a:ext cx="1" cy="851477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2" name="Lige pilforbindelse 31"/>
          <p:cNvSpPr/>
          <p:nvPr/>
        </p:nvSpPr>
        <p:spPr>
          <a:xfrm flipH="1">
            <a:off x="5850499" y="5602642"/>
            <a:ext cx="928617" cy="1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3" name="Lige pilforbindelse 32"/>
          <p:cNvSpPr/>
          <p:nvPr/>
        </p:nvSpPr>
        <p:spPr>
          <a:xfrm flipV="1">
            <a:off x="5890748" y="4628279"/>
            <a:ext cx="1" cy="851477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4" name="Tekstfelt 24"/>
          <p:cNvSpPr txBox="1"/>
          <p:nvPr/>
        </p:nvSpPr>
        <p:spPr>
          <a:xfrm>
            <a:off x="784089" y="2300658"/>
            <a:ext cx="2890829" cy="332741"/>
          </a:xfrm>
          <a:prstGeom prst="rect">
            <a:avLst/>
          </a:prstGeom>
          <a:solidFill>
            <a:srgbClr val="F0F6E5">
              <a:alpha val="2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t>Note:</a:t>
            </a:r>
          </a:p>
        </p:txBody>
      </p:sp>
      <p:sp>
        <p:nvSpPr>
          <p:cNvPr id="195" name="Tekstfelt 34"/>
          <p:cNvSpPr txBox="1"/>
          <p:nvPr/>
        </p:nvSpPr>
        <p:spPr>
          <a:xfrm>
            <a:off x="1133332" y="5852695"/>
            <a:ext cx="2311692" cy="332741"/>
          </a:xfrm>
          <a:prstGeom prst="rect">
            <a:avLst/>
          </a:prstGeom>
          <a:solidFill>
            <a:srgbClr val="F0F6E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Sensors retning - opad</a:t>
            </a:r>
          </a:p>
        </p:txBody>
      </p:sp>
      <p:pic>
        <p:nvPicPr>
          <p:cNvPr id="196" name="Grafik 36" descr="Grafik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38776" y="5785239"/>
            <a:ext cx="437924" cy="437924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Pladsholder til tekst 3"/>
          <p:cNvSpPr>
            <a:spLocks noGrp="1"/>
          </p:cNvSpPr>
          <p:nvPr>
            <p:ph type="body" idx="21"/>
          </p:nvPr>
        </p:nvSpPr>
        <p:spPr>
          <a:xfrm>
            <a:off x="807695" y="1282491"/>
            <a:ext cx="3031853" cy="9507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defTabSz="411479">
              <a:lnSpc>
                <a:spcPct val="88000"/>
              </a:lnSpc>
              <a:spcBef>
                <a:spcPts val="500"/>
              </a:spcBef>
              <a:defRPr sz="720"/>
            </a:pPr>
            <a:endParaRPr/>
          </a:p>
          <a:p>
            <a:pPr defTabSz="411479">
              <a:lnSpc>
                <a:spcPct val="88000"/>
              </a:lnSpc>
              <a:spcBef>
                <a:spcPts val="500"/>
              </a:spcBef>
              <a:defRPr sz="1619">
                <a:solidFill>
                  <a:schemeClr val="accent1"/>
                </a:solidFill>
              </a:defRPr>
            </a:pPr>
            <a:r>
              <a:t>Her benyttes aktivitetsbilledet fra hjemmet eller standartbillede.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ZoneTexte 55"/>
          <p:cNvSpPr txBox="1"/>
          <p:nvPr/>
        </p:nvSpPr>
        <p:spPr>
          <a:xfrm>
            <a:off x="1102994" y="1950871"/>
            <a:ext cx="10024111" cy="304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/>
            </a:pPr>
            <a:r>
              <a:rPr dirty="0"/>
              <a:t>					</a:t>
            </a:r>
          </a:p>
          <a:p>
            <a:pPr>
              <a:defRPr sz="2800">
                <a:solidFill>
                  <a:schemeClr val="accent1"/>
                </a:solidFill>
              </a:defRPr>
            </a:pPr>
            <a:r>
              <a:rPr sz="2400" dirty="0"/>
              <a:t>1. </a:t>
            </a:r>
            <a:r>
              <a:rPr sz="2400" dirty="0" err="1"/>
              <a:t>Aktivitet</a:t>
            </a:r>
            <a:r>
              <a:rPr sz="2400" dirty="0"/>
              <a:t>: 				</a:t>
            </a:r>
            <a:r>
              <a:rPr lang="da-DK" sz="2400" dirty="0"/>
              <a:t>       </a:t>
            </a:r>
            <a:r>
              <a:rPr sz="2400" dirty="0"/>
              <a:t>xxx – </a:t>
            </a:r>
            <a:r>
              <a:rPr lang="da-DK" sz="2400" dirty="0"/>
              <a:t>Lænestol/sofa/seng</a:t>
            </a:r>
          </a:p>
          <a:p>
            <a:pPr>
              <a:defRPr sz="2800">
                <a:solidFill>
                  <a:schemeClr val="accent1"/>
                </a:solidFill>
              </a:defRPr>
            </a:pPr>
            <a:endParaRPr sz="2400" dirty="0"/>
          </a:p>
          <a:p>
            <a:pPr>
              <a:defRPr sz="2800">
                <a:solidFill>
                  <a:schemeClr val="accent1"/>
                </a:solidFill>
              </a:defRPr>
            </a:pPr>
            <a:r>
              <a:rPr sz="2400" dirty="0" err="1"/>
              <a:t>Beskrivelse</a:t>
            </a:r>
            <a:r>
              <a:rPr sz="2400" dirty="0"/>
              <a:t> </a:t>
            </a:r>
            <a:r>
              <a:rPr sz="2400" dirty="0" err="1"/>
              <a:t>af</a:t>
            </a:r>
            <a:r>
              <a:rPr sz="2400" dirty="0"/>
              <a:t> </a:t>
            </a:r>
            <a:r>
              <a:rPr sz="2400" dirty="0" err="1"/>
              <a:t>problematik</a:t>
            </a:r>
            <a:r>
              <a:rPr sz="2400" dirty="0"/>
              <a:t>:		</a:t>
            </a:r>
            <a:r>
              <a:rPr lang="da-DK" sz="2400" dirty="0"/>
              <a:t>       </a:t>
            </a:r>
            <a:r>
              <a:rPr sz="2400" dirty="0"/>
              <a:t>xxx</a:t>
            </a:r>
            <a:endParaRPr lang="da-DK" sz="2400" dirty="0"/>
          </a:p>
          <a:p>
            <a:pPr>
              <a:defRPr sz="2800">
                <a:solidFill>
                  <a:schemeClr val="accent1"/>
                </a:solidFill>
              </a:defRPr>
            </a:pPr>
            <a:endParaRPr sz="2400" dirty="0"/>
          </a:p>
          <a:p>
            <a:pPr>
              <a:lnSpc>
                <a:spcPct val="150000"/>
              </a:lnSpc>
              <a:defRPr sz="2800">
                <a:solidFill>
                  <a:schemeClr val="accent1"/>
                </a:solidFill>
              </a:defRPr>
            </a:pPr>
            <a:r>
              <a:rPr sz="2400" dirty="0"/>
              <a:t>Dato «</a:t>
            </a:r>
            <a:r>
              <a:rPr sz="2400" dirty="0" err="1"/>
              <a:t>Hjemme</a:t>
            </a:r>
            <a:r>
              <a:rPr sz="2400" dirty="0"/>
              <a:t>»:			</a:t>
            </a:r>
            <a:r>
              <a:rPr lang="da-DK" sz="2400" dirty="0"/>
              <a:t>       </a:t>
            </a:r>
            <a:r>
              <a:rPr sz="2400" dirty="0"/>
              <a:t>x/x-xx		</a:t>
            </a:r>
          </a:p>
          <a:p>
            <a:pPr>
              <a:defRPr sz="2800">
                <a:solidFill>
                  <a:schemeClr val="accent1"/>
                </a:solidFill>
              </a:defRPr>
            </a:pPr>
            <a:r>
              <a:rPr sz="2400" dirty="0"/>
              <a:t>Dato «Lysrum»:			</a:t>
            </a:r>
            <a:r>
              <a:rPr lang="da-DK" sz="2400" dirty="0"/>
              <a:t>       </a:t>
            </a:r>
            <a:r>
              <a:rPr sz="2400" dirty="0"/>
              <a:t>x/x-xx</a:t>
            </a:r>
            <a:r>
              <a:rPr dirty="0">
                <a:solidFill>
                  <a:srgbClr val="00000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0984459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el 1"/>
          <p:cNvSpPr txBox="1">
            <a:spLocks noGrp="1"/>
          </p:cNvSpPr>
          <p:nvPr>
            <p:ph type="title"/>
          </p:nvPr>
        </p:nvSpPr>
        <p:spPr>
          <a:xfrm>
            <a:off x="767857" y="775794"/>
            <a:ext cx="3031852" cy="685801"/>
          </a:xfrm>
          <a:prstGeom prst="rect">
            <a:avLst/>
          </a:prstGeom>
        </p:spPr>
        <p:txBody>
          <a:bodyPr/>
          <a:lstStyle>
            <a:lvl1pPr defTabSz="384047">
              <a:defRPr sz="2016" b="0"/>
            </a:lvl1pPr>
          </a:lstStyle>
          <a:p>
            <a:r>
              <a:t>Overordnet billede </a:t>
            </a:r>
          </a:p>
        </p:txBody>
      </p:sp>
      <p:pic>
        <p:nvPicPr>
          <p:cNvPr id="204" name="Pladsholder til indhold 5" descr="Pladsholder til indho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238" y="779356"/>
            <a:ext cx="7322344" cy="5491758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Tekstfelt 9"/>
          <p:cNvSpPr txBox="1"/>
          <p:nvPr/>
        </p:nvSpPr>
        <p:spPr>
          <a:xfrm>
            <a:off x="720403" y="3255957"/>
            <a:ext cx="3257550" cy="338554"/>
          </a:xfrm>
          <a:prstGeom prst="rect">
            <a:avLst/>
          </a:prstGeom>
          <a:solidFill>
            <a:srgbClr val="F0F6E5">
              <a:alpha val="2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t>Noter:</a:t>
            </a:r>
          </a:p>
        </p:txBody>
      </p:sp>
      <p:sp>
        <p:nvSpPr>
          <p:cNvPr id="2" name="Tekstfelt 6">
            <a:extLst>
              <a:ext uri="{FF2B5EF4-FFF2-40B4-BE49-F238E27FC236}">
                <a16:creationId xmlns:a16="http://schemas.microsoft.com/office/drawing/2014/main" id="{C366AFBD-1D74-9C9D-922D-870C68F45185}"/>
              </a:ext>
            </a:extLst>
          </p:cNvPr>
          <p:cNvSpPr txBox="1"/>
          <p:nvPr/>
        </p:nvSpPr>
        <p:spPr>
          <a:xfrm>
            <a:off x="720403" y="1461595"/>
            <a:ext cx="3257550" cy="1569660"/>
          </a:xfrm>
          <a:prstGeom prst="rect">
            <a:avLst/>
          </a:prstGeom>
          <a:solidFill>
            <a:schemeClr val="accent1">
              <a:alpha val="2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solidFill>
                  <a:srgbClr val="FFFFFF"/>
                </a:solidFill>
              </a:defRPr>
            </a:pPr>
            <a:r>
              <a:rPr dirty="0" err="1"/>
              <a:t>Omgivende</a:t>
            </a:r>
            <a:r>
              <a:rPr dirty="0"/>
              <a:t> </a:t>
            </a:r>
            <a:r>
              <a:rPr dirty="0" err="1"/>
              <a:t>lys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rummet</a:t>
            </a:r>
            <a:endParaRPr lang="da-DK" dirty="0"/>
          </a:p>
          <a:p>
            <a:pPr>
              <a:defRPr sz="1600">
                <a:solidFill>
                  <a:srgbClr val="FFFFFF"/>
                </a:solidFill>
              </a:defRPr>
            </a:pPr>
            <a:endParaRPr dirty="0"/>
          </a:p>
          <a:p>
            <a:pPr>
              <a:defRPr sz="1600">
                <a:solidFill>
                  <a:srgbClr val="FFFFFF"/>
                </a:solidFill>
              </a:defRPr>
            </a:pPr>
            <a:r>
              <a:rPr lang="da-DK" dirty="0"/>
              <a:t>Vertikal lux: xxx</a:t>
            </a:r>
          </a:p>
          <a:p>
            <a:pPr>
              <a:defRPr sz="1600">
                <a:solidFill>
                  <a:srgbClr val="FFFFFF"/>
                </a:solidFill>
              </a:defRPr>
            </a:pPr>
            <a:endParaRPr dirty="0"/>
          </a:p>
          <a:p>
            <a:pPr>
              <a:defRPr sz="1600">
                <a:solidFill>
                  <a:srgbClr val="FFFFFF"/>
                </a:solidFill>
              </a:defRPr>
            </a:pPr>
            <a:r>
              <a:rPr lang="da-DK" dirty="0"/>
              <a:t>Luminans:</a:t>
            </a:r>
          </a:p>
          <a:p>
            <a:pPr>
              <a:defRPr sz="1600">
                <a:solidFill>
                  <a:srgbClr val="FFFFFF"/>
                </a:solidFill>
              </a:defRPr>
            </a:pPr>
            <a:r>
              <a:rPr lang="da-DK" dirty="0"/>
              <a:t>x</a:t>
            </a:r>
            <a:r>
              <a:rPr dirty="0"/>
              <a:t>xx</a:t>
            </a:r>
            <a:r>
              <a:rPr lang="da-DK" dirty="0"/>
              <a:t> lux </a:t>
            </a:r>
            <a:r>
              <a:rPr dirty="0"/>
              <a:t>/3,14= xxx candela pr. m</a:t>
            </a:r>
            <a:r>
              <a:rPr baseline="30000" dirty="0"/>
              <a:t>2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dsholder til indhold 15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1" name="Pladsholder til indhold 5" descr="Pladsholder til indho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398" y="802972"/>
            <a:ext cx="7344000" cy="5508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7" name="Ellipse 26"/>
          <p:cNvGrpSpPr/>
          <p:nvPr/>
        </p:nvGrpSpPr>
        <p:grpSpPr>
          <a:xfrm>
            <a:off x="9858157" y="3782460"/>
            <a:ext cx="639649" cy="764541"/>
            <a:chOff x="0" y="0"/>
            <a:chExt cx="639648" cy="764540"/>
          </a:xfrm>
        </p:grpSpPr>
        <p:sp>
          <p:nvSpPr>
            <p:cNvPr id="215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6" name="3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220" name="Ellipse 30"/>
          <p:cNvGrpSpPr/>
          <p:nvPr/>
        </p:nvGrpSpPr>
        <p:grpSpPr>
          <a:xfrm>
            <a:off x="5530674" y="3807531"/>
            <a:ext cx="639649" cy="764541"/>
            <a:chOff x="0" y="0"/>
            <a:chExt cx="639648" cy="764540"/>
          </a:xfrm>
        </p:grpSpPr>
        <p:sp>
          <p:nvSpPr>
            <p:cNvPr id="218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9" name="2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223" name="Ellipse 31"/>
          <p:cNvGrpSpPr/>
          <p:nvPr/>
        </p:nvGrpSpPr>
        <p:grpSpPr>
          <a:xfrm>
            <a:off x="8060790" y="5240283"/>
            <a:ext cx="639649" cy="764541"/>
            <a:chOff x="0" y="0"/>
            <a:chExt cx="639648" cy="764540"/>
          </a:xfrm>
        </p:grpSpPr>
        <p:sp>
          <p:nvSpPr>
            <p:cNvPr id="221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2" name="1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224" name="Lige pilforbindelse 32"/>
          <p:cNvSpPr/>
          <p:nvPr/>
        </p:nvSpPr>
        <p:spPr>
          <a:xfrm flipV="1">
            <a:off x="7946490" y="5339774"/>
            <a:ext cx="1" cy="851477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5" name="Lige pilforbindelse 33"/>
          <p:cNvSpPr/>
          <p:nvPr/>
        </p:nvSpPr>
        <p:spPr>
          <a:xfrm>
            <a:off x="9229725" y="5479755"/>
            <a:ext cx="974192" cy="1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6" name="Lige pilforbindelse 34"/>
          <p:cNvSpPr/>
          <p:nvPr/>
        </p:nvSpPr>
        <p:spPr>
          <a:xfrm flipV="1">
            <a:off x="10177981" y="4529640"/>
            <a:ext cx="1" cy="851477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7" name="Lige pilforbindelse 35"/>
          <p:cNvSpPr/>
          <p:nvPr/>
        </p:nvSpPr>
        <p:spPr>
          <a:xfrm flipH="1">
            <a:off x="5850499" y="5602642"/>
            <a:ext cx="928617" cy="1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8" name="Lige pilforbindelse 36"/>
          <p:cNvSpPr/>
          <p:nvPr/>
        </p:nvSpPr>
        <p:spPr>
          <a:xfrm flipV="1">
            <a:off x="5890748" y="4628279"/>
            <a:ext cx="1" cy="851477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9" name="Tekstfelt 45"/>
          <p:cNvSpPr txBox="1"/>
          <p:nvPr/>
        </p:nvSpPr>
        <p:spPr>
          <a:xfrm>
            <a:off x="1133332" y="5852695"/>
            <a:ext cx="2214590" cy="332741"/>
          </a:xfrm>
          <a:prstGeom prst="rect">
            <a:avLst/>
          </a:prstGeom>
          <a:solidFill>
            <a:srgbClr val="F0F6E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Sensors retning - opad</a:t>
            </a:r>
          </a:p>
        </p:txBody>
      </p:sp>
      <p:pic>
        <p:nvPicPr>
          <p:cNvPr id="230" name="Grafik 46" descr="Grafik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38776" y="5785239"/>
            <a:ext cx="437924" cy="437924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Titel 1"/>
          <p:cNvSpPr txBox="1">
            <a:spLocks noGrp="1"/>
          </p:cNvSpPr>
          <p:nvPr>
            <p:ph type="title"/>
          </p:nvPr>
        </p:nvSpPr>
        <p:spPr>
          <a:xfrm>
            <a:off x="767857" y="808045"/>
            <a:ext cx="3031852" cy="63957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56615">
              <a:defRPr sz="1871" b="0"/>
            </a:lvl1pPr>
          </a:lstStyle>
          <a:p>
            <a:r>
              <a:t>Billede af aktiviteten</a:t>
            </a:r>
          </a:p>
        </p:txBody>
      </p:sp>
      <p:sp>
        <p:nvSpPr>
          <p:cNvPr id="232" name="Pladsholder til tekst 3"/>
          <p:cNvSpPr>
            <a:spLocks noGrp="1"/>
          </p:cNvSpPr>
          <p:nvPr>
            <p:ph type="body" idx="21"/>
          </p:nvPr>
        </p:nvSpPr>
        <p:spPr>
          <a:xfrm>
            <a:off x="767857" y="1447144"/>
            <a:ext cx="3031852" cy="7860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>
              <a:lnSpc>
                <a:spcPct val="88000"/>
              </a:lnSpc>
              <a:defRPr sz="700"/>
            </a:pPr>
            <a:endParaRPr/>
          </a:p>
          <a:p>
            <a:pPr>
              <a:lnSpc>
                <a:spcPct val="88000"/>
              </a:lnSpc>
            </a:pPr>
            <a:r>
              <a:t>Afstand fra øjne til aktivitet: xxx cm</a:t>
            </a:r>
          </a:p>
        </p:txBody>
      </p:sp>
      <p:sp>
        <p:nvSpPr>
          <p:cNvPr id="233" name="Lige pilforbindelse 8"/>
          <p:cNvSpPr/>
          <p:nvPr/>
        </p:nvSpPr>
        <p:spPr>
          <a:xfrm>
            <a:off x="788098" y="2369349"/>
            <a:ext cx="978435" cy="1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4" name="Tekstfelt 9"/>
          <p:cNvSpPr txBox="1"/>
          <p:nvPr/>
        </p:nvSpPr>
        <p:spPr>
          <a:xfrm>
            <a:off x="805432" y="3202207"/>
            <a:ext cx="2769428" cy="332741"/>
          </a:xfrm>
          <a:prstGeom prst="rect">
            <a:avLst/>
          </a:prstGeom>
          <a:solidFill>
            <a:srgbClr val="F0F6E5">
              <a:alpha val="2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t>Note:</a:t>
            </a:r>
          </a:p>
        </p:txBody>
      </p:sp>
      <p:sp>
        <p:nvSpPr>
          <p:cNvPr id="2" name="Tekstfelt 10">
            <a:extLst>
              <a:ext uri="{FF2B5EF4-FFF2-40B4-BE49-F238E27FC236}">
                <a16:creationId xmlns:a16="http://schemas.microsoft.com/office/drawing/2014/main" id="{7CBF5EB4-F6C8-31F6-0F1F-FA4A82F0E0A1}"/>
              </a:ext>
            </a:extLst>
          </p:cNvPr>
          <p:cNvSpPr txBox="1"/>
          <p:nvPr/>
        </p:nvSpPr>
        <p:spPr>
          <a:xfrm>
            <a:off x="5096299" y="3413565"/>
            <a:ext cx="1588897" cy="338554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/>
            </a:lvl1pPr>
          </a:lstStyle>
          <a:p>
            <a:r>
              <a:rPr lang="da-DK" dirty="0"/>
              <a:t>     </a:t>
            </a:r>
            <a:r>
              <a:rPr dirty="0" err="1"/>
              <a:t>xxxx</a:t>
            </a:r>
            <a:r>
              <a:rPr dirty="0"/>
              <a:t>  Lux </a:t>
            </a:r>
          </a:p>
        </p:txBody>
      </p:sp>
      <p:sp>
        <p:nvSpPr>
          <p:cNvPr id="3" name="Tekstfelt 10">
            <a:extLst>
              <a:ext uri="{FF2B5EF4-FFF2-40B4-BE49-F238E27FC236}">
                <a16:creationId xmlns:a16="http://schemas.microsoft.com/office/drawing/2014/main" id="{4799E5E1-42A1-E75C-37B7-803C76F31290}"/>
              </a:ext>
            </a:extLst>
          </p:cNvPr>
          <p:cNvSpPr txBox="1"/>
          <p:nvPr/>
        </p:nvSpPr>
        <p:spPr>
          <a:xfrm>
            <a:off x="9591349" y="3394586"/>
            <a:ext cx="1588897" cy="338554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/>
            </a:lvl1pPr>
          </a:lstStyle>
          <a:p>
            <a:r>
              <a:rPr lang="da-DK" dirty="0"/>
              <a:t>     </a:t>
            </a:r>
            <a:r>
              <a:rPr dirty="0" err="1"/>
              <a:t>xxxx</a:t>
            </a:r>
            <a:r>
              <a:rPr dirty="0"/>
              <a:t>  Lux </a:t>
            </a:r>
          </a:p>
        </p:txBody>
      </p:sp>
      <p:sp>
        <p:nvSpPr>
          <p:cNvPr id="4" name="Tekstfelt 13">
            <a:extLst>
              <a:ext uri="{FF2B5EF4-FFF2-40B4-BE49-F238E27FC236}">
                <a16:creationId xmlns:a16="http://schemas.microsoft.com/office/drawing/2014/main" id="{5410D3E0-E9D8-3858-296C-F11300F3D88B}"/>
              </a:ext>
            </a:extLst>
          </p:cNvPr>
          <p:cNvSpPr txBox="1"/>
          <p:nvPr/>
        </p:nvSpPr>
        <p:spPr>
          <a:xfrm>
            <a:off x="807769" y="2609585"/>
            <a:ext cx="1831736" cy="338554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/>
            </a:lvl1pPr>
          </a:lstStyle>
          <a:p>
            <a:r>
              <a:rPr dirty="0"/>
              <a:t> </a:t>
            </a:r>
            <a:r>
              <a:rPr dirty="0" err="1"/>
              <a:t>xxxx</a:t>
            </a:r>
            <a:r>
              <a:rPr dirty="0"/>
              <a:t> CRI </a:t>
            </a:r>
            <a:r>
              <a:rPr dirty="0" err="1"/>
              <a:t>xxxx</a:t>
            </a:r>
            <a:r>
              <a:rPr dirty="0"/>
              <a:t>  K</a:t>
            </a:r>
          </a:p>
        </p:txBody>
      </p:sp>
      <p:sp>
        <p:nvSpPr>
          <p:cNvPr id="5" name="Tekstfelt 10">
            <a:extLst>
              <a:ext uri="{FF2B5EF4-FFF2-40B4-BE49-F238E27FC236}">
                <a16:creationId xmlns:a16="http://schemas.microsoft.com/office/drawing/2014/main" id="{8A7B66A9-FEC9-973E-062B-EC9625D6D1A4}"/>
              </a:ext>
            </a:extLst>
          </p:cNvPr>
          <p:cNvSpPr txBox="1"/>
          <p:nvPr/>
        </p:nvSpPr>
        <p:spPr>
          <a:xfrm>
            <a:off x="7659685" y="4878781"/>
            <a:ext cx="1588897" cy="338554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/>
            </a:lvl1pPr>
          </a:lstStyle>
          <a:p>
            <a:r>
              <a:rPr lang="da-DK" dirty="0"/>
              <a:t>     </a:t>
            </a:r>
            <a:r>
              <a:rPr dirty="0" err="1"/>
              <a:t>xxxx</a:t>
            </a:r>
            <a:r>
              <a:rPr dirty="0"/>
              <a:t>  Lux 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ladsholder til indhold 2" descr="Pladsholder til indho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455" y="676273"/>
            <a:ext cx="7556501" cy="5667376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Tekstfelt 25"/>
          <p:cNvSpPr txBox="1"/>
          <p:nvPr/>
        </p:nvSpPr>
        <p:spPr>
          <a:xfrm>
            <a:off x="4848969" y="3287597"/>
            <a:ext cx="2643525" cy="332741"/>
          </a:xfrm>
          <a:prstGeom prst="rect">
            <a:avLst/>
          </a:prstGeom>
          <a:solidFill>
            <a:srgbClr val="D0D0D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xxxx  Lux xxxx CRI xxxx  K</a:t>
            </a:r>
          </a:p>
        </p:txBody>
      </p:sp>
      <p:sp>
        <p:nvSpPr>
          <p:cNvPr id="240" name="Tekstfelt 26"/>
          <p:cNvSpPr txBox="1"/>
          <p:nvPr/>
        </p:nvSpPr>
        <p:spPr>
          <a:xfrm>
            <a:off x="7096711" y="4887647"/>
            <a:ext cx="2567809" cy="332741"/>
          </a:xfrm>
          <a:prstGeom prst="rect">
            <a:avLst/>
          </a:prstGeom>
          <a:solidFill>
            <a:srgbClr val="D0D0D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xxxx  Lux xxxx CRI xxxx  K</a:t>
            </a:r>
          </a:p>
        </p:txBody>
      </p:sp>
      <p:sp>
        <p:nvSpPr>
          <p:cNvPr id="241" name="Tekstfelt 27"/>
          <p:cNvSpPr txBox="1"/>
          <p:nvPr/>
        </p:nvSpPr>
        <p:spPr>
          <a:xfrm>
            <a:off x="9144057" y="3305495"/>
            <a:ext cx="2560237" cy="332741"/>
          </a:xfrm>
          <a:prstGeom prst="rect">
            <a:avLst/>
          </a:prstGeom>
          <a:solidFill>
            <a:srgbClr val="D0D0D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xxxx  Lux xxxx CRI xxxx  K</a:t>
            </a:r>
          </a:p>
        </p:txBody>
      </p:sp>
      <p:grpSp>
        <p:nvGrpSpPr>
          <p:cNvPr id="244" name="Ellipse 15"/>
          <p:cNvGrpSpPr/>
          <p:nvPr/>
        </p:nvGrpSpPr>
        <p:grpSpPr>
          <a:xfrm>
            <a:off x="5594370" y="3773082"/>
            <a:ext cx="639649" cy="764541"/>
            <a:chOff x="0" y="0"/>
            <a:chExt cx="639648" cy="764540"/>
          </a:xfrm>
        </p:grpSpPr>
        <p:sp>
          <p:nvSpPr>
            <p:cNvPr id="242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3" name="2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247" name="Ellipse 17"/>
          <p:cNvGrpSpPr/>
          <p:nvPr/>
        </p:nvGrpSpPr>
        <p:grpSpPr>
          <a:xfrm>
            <a:off x="8060790" y="5240283"/>
            <a:ext cx="639649" cy="764541"/>
            <a:chOff x="0" y="0"/>
            <a:chExt cx="639648" cy="764540"/>
          </a:xfrm>
        </p:grpSpPr>
        <p:sp>
          <p:nvSpPr>
            <p:cNvPr id="245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6" name="1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250" name="Ellipse 19"/>
          <p:cNvGrpSpPr/>
          <p:nvPr/>
        </p:nvGrpSpPr>
        <p:grpSpPr>
          <a:xfrm>
            <a:off x="9884092" y="3661036"/>
            <a:ext cx="639649" cy="764541"/>
            <a:chOff x="0" y="0"/>
            <a:chExt cx="639648" cy="764540"/>
          </a:xfrm>
        </p:grpSpPr>
        <p:sp>
          <p:nvSpPr>
            <p:cNvPr id="248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9" name="3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251" name="Lige pilforbindelse 18"/>
          <p:cNvSpPr/>
          <p:nvPr/>
        </p:nvSpPr>
        <p:spPr>
          <a:xfrm flipV="1">
            <a:off x="7946490" y="5339774"/>
            <a:ext cx="1" cy="851477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2" name="Lige pilforbindelse 22"/>
          <p:cNvSpPr/>
          <p:nvPr/>
        </p:nvSpPr>
        <p:spPr>
          <a:xfrm>
            <a:off x="9229725" y="5479755"/>
            <a:ext cx="974192" cy="1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3" name="Lige pilforbindelse 30"/>
          <p:cNvSpPr/>
          <p:nvPr/>
        </p:nvSpPr>
        <p:spPr>
          <a:xfrm flipV="1">
            <a:off x="10177981" y="4529640"/>
            <a:ext cx="1" cy="851477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4" name="Lige pilforbindelse 31"/>
          <p:cNvSpPr/>
          <p:nvPr/>
        </p:nvSpPr>
        <p:spPr>
          <a:xfrm flipH="1">
            <a:off x="5850499" y="5602642"/>
            <a:ext cx="928617" cy="1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5" name="Lige pilforbindelse 32"/>
          <p:cNvSpPr/>
          <p:nvPr/>
        </p:nvSpPr>
        <p:spPr>
          <a:xfrm flipV="1">
            <a:off x="5890748" y="4628279"/>
            <a:ext cx="1" cy="851477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6" name="Tekstfelt 23"/>
          <p:cNvSpPr txBox="1"/>
          <p:nvPr/>
        </p:nvSpPr>
        <p:spPr>
          <a:xfrm>
            <a:off x="1133332" y="5852695"/>
            <a:ext cx="2214590" cy="332741"/>
          </a:xfrm>
          <a:prstGeom prst="rect">
            <a:avLst/>
          </a:prstGeom>
          <a:solidFill>
            <a:srgbClr val="F0F6E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Sensors retning - opad</a:t>
            </a:r>
          </a:p>
        </p:txBody>
      </p:sp>
      <p:pic>
        <p:nvPicPr>
          <p:cNvPr id="257" name="Grafik 29" descr="Grafik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38776" y="5785239"/>
            <a:ext cx="437924" cy="437924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Titel 1"/>
          <p:cNvSpPr txBox="1">
            <a:spLocks noGrp="1"/>
          </p:cNvSpPr>
          <p:nvPr>
            <p:ph type="title"/>
          </p:nvPr>
        </p:nvSpPr>
        <p:spPr>
          <a:xfrm>
            <a:off x="807695" y="818352"/>
            <a:ext cx="3031853" cy="737732"/>
          </a:xfrm>
          <a:prstGeom prst="rect">
            <a:avLst/>
          </a:prstGeom>
        </p:spPr>
        <p:txBody>
          <a:bodyPr/>
          <a:lstStyle>
            <a:lvl1pPr>
              <a:defRPr sz="3000" b="0"/>
            </a:lvl1pPr>
          </a:lstStyle>
          <a:p>
            <a:r>
              <a:t>Nye målinger </a:t>
            </a:r>
          </a:p>
        </p:txBody>
      </p:sp>
      <p:sp>
        <p:nvSpPr>
          <p:cNvPr id="259" name="Tekstfelt 14"/>
          <p:cNvSpPr txBox="1"/>
          <p:nvPr/>
        </p:nvSpPr>
        <p:spPr>
          <a:xfrm>
            <a:off x="855249" y="2269943"/>
            <a:ext cx="2867859" cy="332741"/>
          </a:xfrm>
          <a:prstGeom prst="rect">
            <a:avLst/>
          </a:prstGeom>
          <a:solidFill>
            <a:srgbClr val="F0F6E5">
              <a:alpha val="2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t>Note:</a:t>
            </a:r>
          </a:p>
        </p:txBody>
      </p:sp>
      <p:sp>
        <p:nvSpPr>
          <p:cNvPr id="260" name="Pladsholder til tekst 3"/>
          <p:cNvSpPr txBox="1">
            <a:spLocks noGrp="1"/>
          </p:cNvSpPr>
          <p:nvPr>
            <p:ph type="body" sz="quarter" idx="1"/>
          </p:nvPr>
        </p:nvSpPr>
        <p:spPr>
          <a:xfrm>
            <a:off x="807695" y="1282491"/>
            <a:ext cx="3031853" cy="950711"/>
          </a:xfrm>
          <a:prstGeom prst="rect">
            <a:avLst/>
          </a:prstGeom>
        </p:spPr>
        <p:txBody>
          <a:bodyPr anchor="t"/>
          <a:lstStyle/>
          <a:p>
            <a:pPr marL="0" indent="0" defTabSz="411479">
              <a:lnSpc>
                <a:spcPct val="88000"/>
              </a:lnSpc>
              <a:spcBef>
                <a:spcPts val="500"/>
              </a:spcBef>
              <a:buSzTx/>
              <a:buFont typeface="Wingdings 2"/>
              <a:buNone/>
              <a:defRPr sz="720">
                <a:solidFill>
                  <a:srgbClr val="FFFFFF"/>
                </a:solidFill>
              </a:defRPr>
            </a:pPr>
            <a:endParaRPr/>
          </a:p>
          <a:p>
            <a:pPr marL="0" indent="0" defTabSz="411479">
              <a:lnSpc>
                <a:spcPct val="88000"/>
              </a:lnSpc>
              <a:spcBef>
                <a:spcPts val="500"/>
              </a:spcBef>
              <a:buSzTx/>
              <a:buFont typeface="Wingdings 2"/>
              <a:buNone/>
              <a:defRPr sz="1619">
                <a:solidFill>
                  <a:schemeClr val="accent1"/>
                </a:solidFill>
              </a:defRPr>
            </a:pPr>
            <a:r>
              <a:t>Her benyttes aktivitetsbilledet fra hjemmet eller standartbillede.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ZoneTexte 55"/>
          <p:cNvSpPr txBox="1"/>
          <p:nvPr/>
        </p:nvSpPr>
        <p:spPr>
          <a:xfrm>
            <a:off x="1102994" y="1950871"/>
            <a:ext cx="10024111" cy="304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/>
            </a:pPr>
            <a:r>
              <a:rPr dirty="0"/>
              <a:t>					</a:t>
            </a:r>
          </a:p>
          <a:p>
            <a:pPr>
              <a:defRPr sz="2800">
                <a:solidFill>
                  <a:schemeClr val="accent1"/>
                </a:solidFill>
              </a:defRPr>
            </a:pPr>
            <a:r>
              <a:rPr sz="2400" dirty="0"/>
              <a:t>1. </a:t>
            </a:r>
            <a:r>
              <a:rPr sz="2400" dirty="0" err="1"/>
              <a:t>Aktivitet</a:t>
            </a:r>
            <a:r>
              <a:rPr sz="2400" dirty="0"/>
              <a:t>: 				</a:t>
            </a:r>
            <a:r>
              <a:rPr lang="da-DK" sz="2400" dirty="0"/>
              <a:t>       </a:t>
            </a:r>
            <a:r>
              <a:rPr sz="2400" dirty="0"/>
              <a:t>xxx – </a:t>
            </a:r>
            <a:r>
              <a:rPr lang="da-DK" sz="2400" dirty="0"/>
              <a:t>Køkkenbord/komfur</a:t>
            </a:r>
          </a:p>
          <a:p>
            <a:pPr>
              <a:defRPr sz="2800">
                <a:solidFill>
                  <a:schemeClr val="accent1"/>
                </a:solidFill>
              </a:defRPr>
            </a:pPr>
            <a:endParaRPr sz="2400" dirty="0"/>
          </a:p>
          <a:p>
            <a:pPr>
              <a:defRPr sz="2800">
                <a:solidFill>
                  <a:schemeClr val="accent1"/>
                </a:solidFill>
              </a:defRPr>
            </a:pPr>
            <a:r>
              <a:rPr sz="2400" dirty="0" err="1"/>
              <a:t>Beskrivelse</a:t>
            </a:r>
            <a:r>
              <a:rPr sz="2400" dirty="0"/>
              <a:t> </a:t>
            </a:r>
            <a:r>
              <a:rPr sz="2400" dirty="0" err="1"/>
              <a:t>af</a:t>
            </a:r>
            <a:r>
              <a:rPr sz="2400" dirty="0"/>
              <a:t> </a:t>
            </a:r>
            <a:r>
              <a:rPr sz="2400" dirty="0" err="1"/>
              <a:t>problematik</a:t>
            </a:r>
            <a:r>
              <a:rPr sz="2400" dirty="0"/>
              <a:t>:		</a:t>
            </a:r>
            <a:r>
              <a:rPr lang="da-DK" sz="2400" dirty="0"/>
              <a:t>       </a:t>
            </a:r>
            <a:r>
              <a:rPr sz="2400" dirty="0"/>
              <a:t>xxx</a:t>
            </a:r>
            <a:endParaRPr lang="da-DK" sz="2400" dirty="0"/>
          </a:p>
          <a:p>
            <a:pPr>
              <a:defRPr sz="2800">
                <a:solidFill>
                  <a:schemeClr val="accent1"/>
                </a:solidFill>
              </a:defRPr>
            </a:pPr>
            <a:endParaRPr sz="2400" dirty="0"/>
          </a:p>
          <a:p>
            <a:pPr>
              <a:lnSpc>
                <a:spcPct val="150000"/>
              </a:lnSpc>
              <a:defRPr sz="2800">
                <a:solidFill>
                  <a:schemeClr val="accent1"/>
                </a:solidFill>
              </a:defRPr>
            </a:pPr>
            <a:r>
              <a:rPr sz="2400" dirty="0"/>
              <a:t>Dato «</a:t>
            </a:r>
            <a:r>
              <a:rPr sz="2400" dirty="0" err="1"/>
              <a:t>Hjemme</a:t>
            </a:r>
            <a:r>
              <a:rPr sz="2400" dirty="0"/>
              <a:t>»:			</a:t>
            </a:r>
            <a:r>
              <a:rPr lang="da-DK" sz="2400" dirty="0"/>
              <a:t>       </a:t>
            </a:r>
            <a:r>
              <a:rPr sz="2400" dirty="0"/>
              <a:t>x/x-xx		</a:t>
            </a:r>
          </a:p>
          <a:p>
            <a:pPr>
              <a:defRPr sz="2800">
                <a:solidFill>
                  <a:schemeClr val="accent1"/>
                </a:solidFill>
              </a:defRPr>
            </a:pPr>
            <a:r>
              <a:rPr sz="2400" dirty="0"/>
              <a:t>Dato «Lysrum»:			</a:t>
            </a:r>
            <a:r>
              <a:rPr lang="da-DK" sz="2400" dirty="0"/>
              <a:t>       </a:t>
            </a:r>
            <a:r>
              <a:rPr sz="2400" dirty="0"/>
              <a:t>x/x-xx</a:t>
            </a:r>
            <a:r>
              <a:rPr dirty="0">
                <a:solidFill>
                  <a:srgbClr val="00000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0252668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itel 1"/>
          <p:cNvSpPr txBox="1">
            <a:spLocks noGrp="1"/>
          </p:cNvSpPr>
          <p:nvPr>
            <p:ph type="title"/>
          </p:nvPr>
        </p:nvSpPr>
        <p:spPr>
          <a:xfrm>
            <a:off x="767857" y="775794"/>
            <a:ext cx="3031852" cy="685801"/>
          </a:xfrm>
          <a:prstGeom prst="rect">
            <a:avLst/>
          </a:prstGeom>
        </p:spPr>
        <p:txBody>
          <a:bodyPr/>
          <a:lstStyle>
            <a:lvl1pPr defTabSz="384047">
              <a:defRPr sz="2016" b="0"/>
            </a:lvl1pPr>
          </a:lstStyle>
          <a:p>
            <a:r>
              <a:t>Overordnet billede </a:t>
            </a:r>
          </a:p>
        </p:txBody>
      </p:sp>
      <p:pic>
        <p:nvPicPr>
          <p:cNvPr id="267" name="Pladsholder til indhold 5" descr="Pladsholder til indho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675" y="662993"/>
            <a:ext cx="7486650" cy="561498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felt 6">
            <a:extLst>
              <a:ext uri="{FF2B5EF4-FFF2-40B4-BE49-F238E27FC236}">
                <a16:creationId xmlns:a16="http://schemas.microsoft.com/office/drawing/2014/main" id="{4C196CB7-645A-CA53-A605-A7456A260EA4}"/>
              </a:ext>
            </a:extLst>
          </p:cNvPr>
          <p:cNvSpPr txBox="1"/>
          <p:nvPr/>
        </p:nvSpPr>
        <p:spPr>
          <a:xfrm>
            <a:off x="657225" y="1690471"/>
            <a:ext cx="3257550" cy="1569660"/>
          </a:xfrm>
          <a:prstGeom prst="rect">
            <a:avLst/>
          </a:prstGeom>
          <a:solidFill>
            <a:schemeClr val="accent1">
              <a:alpha val="2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solidFill>
                  <a:srgbClr val="FFFFFF"/>
                </a:solidFill>
              </a:defRPr>
            </a:pPr>
            <a:r>
              <a:rPr dirty="0" err="1"/>
              <a:t>Omgivende</a:t>
            </a:r>
            <a:r>
              <a:rPr dirty="0"/>
              <a:t> </a:t>
            </a:r>
            <a:r>
              <a:rPr dirty="0" err="1"/>
              <a:t>lys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rummet</a:t>
            </a:r>
            <a:endParaRPr lang="da-DK" dirty="0"/>
          </a:p>
          <a:p>
            <a:pPr>
              <a:defRPr sz="1600">
                <a:solidFill>
                  <a:srgbClr val="FFFFFF"/>
                </a:solidFill>
              </a:defRPr>
            </a:pPr>
            <a:endParaRPr dirty="0"/>
          </a:p>
          <a:p>
            <a:pPr>
              <a:defRPr sz="1600">
                <a:solidFill>
                  <a:srgbClr val="FFFFFF"/>
                </a:solidFill>
              </a:defRPr>
            </a:pPr>
            <a:r>
              <a:rPr lang="da-DK" dirty="0"/>
              <a:t>Vertikal lux: xxx</a:t>
            </a:r>
          </a:p>
          <a:p>
            <a:pPr>
              <a:defRPr sz="1600">
                <a:solidFill>
                  <a:srgbClr val="FFFFFF"/>
                </a:solidFill>
              </a:defRPr>
            </a:pPr>
            <a:endParaRPr dirty="0"/>
          </a:p>
          <a:p>
            <a:pPr>
              <a:defRPr sz="1600">
                <a:solidFill>
                  <a:srgbClr val="FFFFFF"/>
                </a:solidFill>
              </a:defRPr>
            </a:pPr>
            <a:r>
              <a:rPr lang="da-DK" dirty="0"/>
              <a:t>Luminans:</a:t>
            </a:r>
          </a:p>
          <a:p>
            <a:pPr>
              <a:defRPr sz="1600">
                <a:solidFill>
                  <a:srgbClr val="FFFFFF"/>
                </a:solidFill>
              </a:defRPr>
            </a:pPr>
            <a:r>
              <a:rPr lang="da-DK" dirty="0"/>
              <a:t>x</a:t>
            </a:r>
            <a:r>
              <a:rPr dirty="0"/>
              <a:t>xx</a:t>
            </a:r>
            <a:r>
              <a:rPr lang="da-DK" dirty="0"/>
              <a:t> lux </a:t>
            </a:r>
            <a:r>
              <a:rPr dirty="0"/>
              <a:t>/3,14= xxx candela pr. m</a:t>
            </a:r>
            <a:r>
              <a:rPr baseline="30000" dirty="0"/>
              <a:t>2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DC75662B-0547-C28D-49F4-1DF73820A8E2}"/>
              </a:ext>
            </a:extLst>
          </p:cNvPr>
          <p:cNvSpPr txBox="1"/>
          <p:nvPr/>
        </p:nvSpPr>
        <p:spPr>
          <a:xfrm>
            <a:off x="657225" y="3486673"/>
            <a:ext cx="3257550" cy="338554"/>
          </a:xfrm>
          <a:prstGeom prst="rect">
            <a:avLst/>
          </a:prstGeom>
          <a:solidFill>
            <a:srgbClr val="F0F6E5">
              <a:alpha val="2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rPr dirty="0"/>
              <a:t>Noter: 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dsholder til indhold 15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2" name="Pladsholder til indhold 5" descr="Pladsholder til indho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105" y="800666"/>
            <a:ext cx="7350153" cy="5512614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Tekstfelt 21"/>
          <p:cNvSpPr txBox="1"/>
          <p:nvPr/>
        </p:nvSpPr>
        <p:spPr>
          <a:xfrm>
            <a:off x="4549592" y="3262629"/>
            <a:ext cx="2601814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xxxx  Lux xxxx CRI xxxx  K</a:t>
            </a:r>
          </a:p>
        </p:txBody>
      </p:sp>
      <p:sp>
        <p:nvSpPr>
          <p:cNvPr id="274" name="Tekstfelt 22"/>
          <p:cNvSpPr txBox="1"/>
          <p:nvPr/>
        </p:nvSpPr>
        <p:spPr>
          <a:xfrm>
            <a:off x="7311262" y="4884740"/>
            <a:ext cx="2570679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xxxx  Lux xxxx CRI xxxx  K</a:t>
            </a:r>
          </a:p>
        </p:txBody>
      </p:sp>
      <p:sp>
        <p:nvSpPr>
          <p:cNvPr id="275" name="Tekstfelt 23"/>
          <p:cNvSpPr txBox="1"/>
          <p:nvPr/>
        </p:nvSpPr>
        <p:spPr>
          <a:xfrm>
            <a:off x="8915910" y="3243116"/>
            <a:ext cx="2648517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xxxx  Lux xxxx CRI xxxx  K</a:t>
            </a:r>
          </a:p>
        </p:txBody>
      </p:sp>
      <p:grpSp>
        <p:nvGrpSpPr>
          <p:cNvPr id="278" name="Ellipse 26"/>
          <p:cNvGrpSpPr/>
          <p:nvPr/>
        </p:nvGrpSpPr>
        <p:grpSpPr>
          <a:xfrm>
            <a:off x="9858157" y="3782460"/>
            <a:ext cx="639649" cy="764541"/>
            <a:chOff x="0" y="0"/>
            <a:chExt cx="639648" cy="764540"/>
          </a:xfrm>
        </p:grpSpPr>
        <p:sp>
          <p:nvSpPr>
            <p:cNvPr id="276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7" name="3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281" name="Ellipse 30"/>
          <p:cNvGrpSpPr/>
          <p:nvPr/>
        </p:nvGrpSpPr>
        <p:grpSpPr>
          <a:xfrm>
            <a:off x="5530674" y="3807531"/>
            <a:ext cx="639649" cy="764541"/>
            <a:chOff x="0" y="0"/>
            <a:chExt cx="639648" cy="764540"/>
          </a:xfrm>
        </p:grpSpPr>
        <p:sp>
          <p:nvSpPr>
            <p:cNvPr id="279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0" name="2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284" name="Ellipse 31"/>
          <p:cNvGrpSpPr/>
          <p:nvPr/>
        </p:nvGrpSpPr>
        <p:grpSpPr>
          <a:xfrm>
            <a:off x="8060790" y="5240283"/>
            <a:ext cx="639649" cy="764541"/>
            <a:chOff x="0" y="0"/>
            <a:chExt cx="639648" cy="764540"/>
          </a:xfrm>
        </p:grpSpPr>
        <p:sp>
          <p:nvSpPr>
            <p:cNvPr id="282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3" name="1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285" name="Lige pilforbindelse 32"/>
          <p:cNvSpPr/>
          <p:nvPr/>
        </p:nvSpPr>
        <p:spPr>
          <a:xfrm flipV="1">
            <a:off x="7946490" y="5339774"/>
            <a:ext cx="1" cy="851477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6" name="Lige pilforbindelse 33"/>
          <p:cNvSpPr/>
          <p:nvPr/>
        </p:nvSpPr>
        <p:spPr>
          <a:xfrm>
            <a:off x="9229725" y="5479755"/>
            <a:ext cx="974192" cy="1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7" name="Lige pilforbindelse 34"/>
          <p:cNvSpPr/>
          <p:nvPr/>
        </p:nvSpPr>
        <p:spPr>
          <a:xfrm flipV="1">
            <a:off x="10177981" y="4529640"/>
            <a:ext cx="1" cy="851477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8" name="Lige pilforbindelse 35"/>
          <p:cNvSpPr/>
          <p:nvPr/>
        </p:nvSpPr>
        <p:spPr>
          <a:xfrm flipH="1">
            <a:off x="5850499" y="5602642"/>
            <a:ext cx="928617" cy="1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9" name="Lige pilforbindelse 36"/>
          <p:cNvSpPr/>
          <p:nvPr/>
        </p:nvSpPr>
        <p:spPr>
          <a:xfrm flipV="1">
            <a:off x="5890748" y="4628279"/>
            <a:ext cx="1" cy="851477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Tekstfelt 44"/>
          <p:cNvSpPr txBox="1"/>
          <p:nvPr/>
        </p:nvSpPr>
        <p:spPr>
          <a:xfrm>
            <a:off x="4662219" y="983641"/>
            <a:ext cx="3305176" cy="584775"/>
          </a:xfrm>
          <a:prstGeom prst="rect">
            <a:avLst/>
          </a:prstGeom>
          <a:solidFill>
            <a:schemeClr val="accent1">
              <a:alpha val="2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rPr lang="da-DK" dirty="0"/>
              <a:t>Vær opmærksom på om </a:t>
            </a:r>
            <a:r>
              <a:rPr dirty="0" err="1"/>
              <a:t>fladens</a:t>
            </a:r>
            <a:r>
              <a:rPr dirty="0"/>
              <a:t> </a:t>
            </a:r>
            <a:r>
              <a:rPr dirty="0" err="1"/>
              <a:t>reflektans</a:t>
            </a:r>
            <a:r>
              <a:rPr dirty="0"/>
              <a:t> </a:t>
            </a:r>
            <a:r>
              <a:rPr dirty="0" err="1"/>
              <a:t>skal</a:t>
            </a:r>
            <a:r>
              <a:rPr dirty="0"/>
              <a:t> </a:t>
            </a:r>
            <a:r>
              <a:rPr dirty="0" err="1"/>
              <a:t>ændres</a:t>
            </a:r>
            <a:endParaRPr dirty="0"/>
          </a:p>
        </p:txBody>
      </p:sp>
      <p:sp>
        <p:nvSpPr>
          <p:cNvPr id="291" name="Tekstfelt 48"/>
          <p:cNvSpPr txBox="1"/>
          <p:nvPr/>
        </p:nvSpPr>
        <p:spPr>
          <a:xfrm>
            <a:off x="1133332" y="5852695"/>
            <a:ext cx="2185901" cy="332741"/>
          </a:xfrm>
          <a:prstGeom prst="rect">
            <a:avLst/>
          </a:prstGeom>
          <a:solidFill>
            <a:srgbClr val="F0F6E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Sensors retning - opad</a:t>
            </a:r>
          </a:p>
        </p:txBody>
      </p:sp>
      <p:pic>
        <p:nvPicPr>
          <p:cNvPr id="292" name="Grafik 51" descr="Grafik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38776" y="5785239"/>
            <a:ext cx="437924" cy="437924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Pladsholder til tekst 3"/>
          <p:cNvSpPr>
            <a:spLocks noGrp="1"/>
          </p:cNvSpPr>
          <p:nvPr>
            <p:ph type="body" idx="21"/>
          </p:nvPr>
        </p:nvSpPr>
        <p:spPr>
          <a:xfrm>
            <a:off x="767857" y="1447144"/>
            <a:ext cx="3031852" cy="7860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>
              <a:lnSpc>
                <a:spcPct val="88000"/>
              </a:lnSpc>
              <a:defRPr sz="700"/>
            </a:pPr>
            <a:endParaRPr/>
          </a:p>
          <a:p>
            <a:pPr>
              <a:lnSpc>
                <a:spcPct val="88000"/>
              </a:lnSpc>
            </a:pPr>
            <a:r>
              <a:t>Afstand fra øjne til aktivitet: xxx cm</a:t>
            </a:r>
          </a:p>
        </p:txBody>
      </p:sp>
      <p:sp>
        <p:nvSpPr>
          <p:cNvPr id="294" name="Lige pilforbindelse 7"/>
          <p:cNvSpPr/>
          <p:nvPr/>
        </p:nvSpPr>
        <p:spPr>
          <a:xfrm>
            <a:off x="812771" y="2219419"/>
            <a:ext cx="965742" cy="1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5" name="Tekstfelt 8"/>
          <p:cNvSpPr txBox="1"/>
          <p:nvPr/>
        </p:nvSpPr>
        <p:spPr>
          <a:xfrm>
            <a:off x="807466" y="2409633"/>
            <a:ext cx="3007040" cy="332741"/>
          </a:xfrm>
          <a:prstGeom prst="rect">
            <a:avLst/>
          </a:prstGeom>
          <a:solidFill>
            <a:srgbClr val="F0F6E5">
              <a:alpha val="2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t>Note:</a:t>
            </a:r>
          </a:p>
        </p:txBody>
      </p:sp>
      <p:sp>
        <p:nvSpPr>
          <p:cNvPr id="296" name="Titel 1"/>
          <p:cNvSpPr txBox="1">
            <a:spLocks noGrp="1"/>
          </p:cNvSpPr>
          <p:nvPr>
            <p:ph type="title"/>
          </p:nvPr>
        </p:nvSpPr>
        <p:spPr>
          <a:xfrm>
            <a:off x="767857" y="808045"/>
            <a:ext cx="3031852" cy="63957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56615">
              <a:defRPr sz="1871" b="0"/>
            </a:lvl1pPr>
          </a:lstStyle>
          <a:p>
            <a:r>
              <a:t>Billede af aktiviteten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kstfelt 7"/>
          <p:cNvSpPr txBox="1"/>
          <p:nvPr/>
        </p:nvSpPr>
        <p:spPr>
          <a:xfrm>
            <a:off x="433237" y="718619"/>
            <a:ext cx="3629743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 cap="all">
                <a:solidFill>
                  <a:schemeClr val="accent1"/>
                </a:solidFill>
              </a:defRPr>
            </a:lvl1pPr>
          </a:lstStyle>
          <a:p>
            <a:r>
              <a:t>Overordnet billede/måling </a:t>
            </a:r>
          </a:p>
        </p:txBody>
      </p:sp>
      <p:sp>
        <p:nvSpPr>
          <p:cNvPr id="107" name="Pladsholder til tekst 3"/>
          <p:cNvSpPr txBox="1"/>
          <p:nvPr/>
        </p:nvSpPr>
        <p:spPr>
          <a:xfrm>
            <a:off x="442934" y="1518788"/>
            <a:ext cx="2940413" cy="5130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149191" indent="-149191" defTabSz="425195">
              <a:lnSpc>
                <a:spcPct val="110000"/>
              </a:lnSpc>
              <a:spcBef>
                <a:spcPts val="500"/>
              </a:spcBef>
              <a:buSzPct val="100000"/>
              <a:buChar char="•"/>
              <a:defRPr sz="1488">
                <a:solidFill>
                  <a:srgbClr val="404040"/>
                </a:solidFill>
              </a:defRPr>
            </a:pPr>
            <a:r>
              <a:rPr sz="1600" dirty="0" err="1"/>
              <a:t>Billedet</a:t>
            </a:r>
            <a:r>
              <a:rPr sz="1600" dirty="0"/>
              <a:t> </a:t>
            </a:r>
            <a:r>
              <a:rPr sz="1600" dirty="0" err="1"/>
              <a:t>tages</a:t>
            </a:r>
            <a:r>
              <a:rPr sz="1600" dirty="0"/>
              <a:t> </a:t>
            </a:r>
            <a:r>
              <a:rPr sz="1600" dirty="0" err="1"/>
              <a:t>i</a:t>
            </a:r>
            <a:r>
              <a:rPr sz="1600" dirty="0"/>
              <a:t> </a:t>
            </a:r>
            <a:r>
              <a:rPr sz="1600" dirty="0" err="1"/>
              <a:t>brysthøjde</a:t>
            </a:r>
            <a:r>
              <a:rPr sz="1600" dirty="0"/>
              <a:t> og </a:t>
            </a:r>
            <a:r>
              <a:rPr sz="1600" dirty="0" err="1"/>
              <a:t>udprintes</a:t>
            </a:r>
            <a:r>
              <a:rPr sz="1600" dirty="0"/>
              <a:t>. </a:t>
            </a:r>
            <a:r>
              <a:rPr sz="1600" dirty="0" err="1"/>
              <a:t>Brug</a:t>
            </a:r>
            <a:r>
              <a:rPr sz="1600" dirty="0"/>
              <a:t> </a:t>
            </a:r>
            <a:r>
              <a:rPr sz="1600" dirty="0" err="1"/>
              <a:t>så</a:t>
            </a:r>
            <a:r>
              <a:rPr sz="1600" dirty="0"/>
              <a:t> </a:t>
            </a:r>
            <a:r>
              <a:rPr sz="1600" dirty="0" err="1"/>
              <a:t>vidt</a:t>
            </a:r>
            <a:r>
              <a:rPr sz="1600" dirty="0"/>
              <a:t> </a:t>
            </a:r>
            <a:r>
              <a:rPr sz="1600" dirty="0" err="1"/>
              <a:t>muligt</a:t>
            </a:r>
            <a:r>
              <a:rPr sz="1600" dirty="0"/>
              <a:t> </a:t>
            </a:r>
            <a:r>
              <a:rPr sz="1600" dirty="0" err="1"/>
              <a:t>vidvinkel</a:t>
            </a:r>
            <a:r>
              <a:rPr sz="1600" dirty="0"/>
              <a:t>, da det </a:t>
            </a:r>
            <a:r>
              <a:rPr sz="1600" dirty="0" err="1"/>
              <a:t>får</a:t>
            </a:r>
            <a:r>
              <a:rPr sz="1600" dirty="0"/>
              <a:t> </a:t>
            </a:r>
            <a:r>
              <a:rPr sz="1600" dirty="0" err="1"/>
              <a:t>flest</a:t>
            </a:r>
            <a:r>
              <a:rPr sz="1600" dirty="0"/>
              <a:t> </a:t>
            </a:r>
            <a:r>
              <a:rPr sz="1600" dirty="0" err="1"/>
              <a:t>detaljer</a:t>
            </a:r>
            <a:r>
              <a:rPr sz="1600" dirty="0"/>
              <a:t> med. </a:t>
            </a:r>
            <a:r>
              <a:rPr sz="1600" dirty="0" err="1"/>
              <a:t>Sørg</a:t>
            </a:r>
            <a:r>
              <a:rPr sz="1600" dirty="0"/>
              <a:t> for at </a:t>
            </a:r>
            <a:r>
              <a:rPr sz="1600" dirty="0" err="1"/>
              <a:t>få</a:t>
            </a:r>
            <a:r>
              <a:rPr sz="1600" dirty="0"/>
              <a:t> </a:t>
            </a:r>
            <a:r>
              <a:rPr sz="1600" dirty="0" err="1"/>
              <a:t>vigtige</a:t>
            </a:r>
            <a:r>
              <a:rPr sz="1600" dirty="0"/>
              <a:t> </a:t>
            </a:r>
            <a:r>
              <a:rPr sz="1600" dirty="0" err="1"/>
              <a:t>detaljer</a:t>
            </a:r>
            <a:r>
              <a:rPr sz="1600" dirty="0"/>
              <a:t> </a:t>
            </a:r>
            <a:r>
              <a:rPr sz="1600" dirty="0" err="1"/>
              <a:t>som</a:t>
            </a:r>
            <a:r>
              <a:rPr sz="1600" dirty="0"/>
              <a:t> lamper, </a:t>
            </a:r>
            <a:r>
              <a:rPr sz="1600" dirty="0" err="1"/>
              <a:t>vægfarve</a:t>
            </a:r>
            <a:r>
              <a:rPr sz="1600" dirty="0"/>
              <a:t>, </a:t>
            </a:r>
            <a:r>
              <a:rPr sz="1600" dirty="0" err="1"/>
              <a:t>møbler</a:t>
            </a:r>
            <a:r>
              <a:rPr sz="1600" dirty="0"/>
              <a:t> mm. med</a:t>
            </a:r>
          </a:p>
          <a:p>
            <a:pPr marL="149191" indent="-149191" defTabSz="425195">
              <a:lnSpc>
                <a:spcPct val="110000"/>
              </a:lnSpc>
              <a:spcBef>
                <a:spcPts val="500"/>
              </a:spcBef>
              <a:buSzPct val="100000"/>
              <a:buChar char="•"/>
              <a:defRPr sz="1488">
                <a:solidFill>
                  <a:srgbClr val="404040"/>
                </a:solidFill>
              </a:defRPr>
            </a:pPr>
            <a:r>
              <a:rPr sz="1600" dirty="0" err="1"/>
              <a:t>Luminans</a:t>
            </a:r>
            <a:r>
              <a:rPr sz="1600" dirty="0"/>
              <a:t> (candela pr m</a:t>
            </a:r>
            <a:r>
              <a:rPr sz="1600" baseline="29849" dirty="0">
                <a:solidFill>
                  <a:srgbClr val="4A4A49"/>
                </a:solidFill>
              </a:rPr>
              <a:t>2 </a:t>
            </a:r>
            <a:r>
              <a:rPr sz="1600" dirty="0"/>
              <a:t>)</a:t>
            </a:r>
            <a:r>
              <a:rPr sz="1600" baseline="29849" dirty="0">
                <a:solidFill>
                  <a:srgbClr val="4A4A49"/>
                </a:solidFill>
              </a:rPr>
              <a:t> </a:t>
            </a:r>
            <a:r>
              <a:rPr sz="1600" dirty="0" err="1"/>
              <a:t>måles</a:t>
            </a:r>
            <a:r>
              <a:rPr sz="1600" dirty="0"/>
              <a:t>. </a:t>
            </a:r>
            <a:r>
              <a:rPr sz="1600" dirty="0" err="1"/>
              <a:t>Stil</a:t>
            </a:r>
            <a:r>
              <a:rPr sz="1600" dirty="0"/>
              <a:t> dig med </a:t>
            </a:r>
            <a:r>
              <a:rPr sz="1600" dirty="0" err="1"/>
              <a:t>ryggen</a:t>
            </a:r>
            <a:r>
              <a:rPr sz="1600" dirty="0"/>
              <a:t> </a:t>
            </a:r>
            <a:r>
              <a:rPr sz="1600" dirty="0" err="1"/>
              <a:t>til</a:t>
            </a:r>
            <a:r>
              <a:rPr sz="1600" dirty="0"/>
              <a:t> </a:t>
            </a:r>
            <a:r>
              <a:rPr sz="1600" dirty="0" err="1"/>
              <a:t>vinduerne</a:t>
            </a:r>
            <a:r>
              <a:rPr sz="1600" dirty="0"/>
              <a:t> og peg </a:t>
            </a:r>
            <a:r>
              <a:rPr sz="1600" dirty="0" err="1"/>
              <a:t>måleren</a:t>
            </a:r>
            <a:r>
              <a:rPr sz="1600" dirty="0"/>
              <a:t> </a:t>
            </a:r>
            <a:r>
              <a:rPr sz="1600" dirty="0" err="1"/>
              <a:t>ind</a:t>
            </a:r>
            <a:r>
              <a:rPr sz="1600" dirty="0"/>
              <a:t> </a:t>
            </a:r>
            <a:r>
              <a:rPr sz="1600" dirty="0" err="1"/>
              <a:t>i</a:t>
            </a:r>
            <a:r>
              <a:rPr sz="1600" dirty="0"/>
              <a:t> </a:t>
            </a:r>
            <a:r>
              <a:rPr sz="1600" dirty="0" err="1"/>
              <a:t>rummet</a:t>
            </a:r>
            <a:r>
              <a:rPr sz="1600" dirty="0"/>
              <a:t>. </a:t>
            </a:r>
            <a:r>
              <a:rPr sz="1600" dirty="0" err="1"/>
              <a:t>Luxmåling</a:t>
            </a:r>
            <a:r>
              <a:rPr sz="1600" dirty="0"/>
              <a:t> </a:t>
            </a:r>
            <a:r>
              <a:rPr sz="1600" dirty="0" err="1"/>
              <a:t>divideret</a:t>
            </a:r>
            <a:r>
              <a:rPr sz="1600" dirty="0"/>
              <a:t> med 3,14 giver candela pr m</a:t>
            </a:r>
            <a:r>
              <a:rPr sz="1600" baseline="29849" dirty="0">
                <a:solidFill>
                  <a:srgbClr val="4A4A49"/>
                </a:solidFill>
              </a:rPr>
              <a:t>2</a:t>
            </a:r>
            <a:r>
              <a:rPr sz="1600" dirty="0"/>
              <a:t>. </a:t>
            </a:r>
            <a:r>
              <a:rPr sz="1600" dirty="0" err="1"/>
              <a:t>Målingen</a:t>
            </a:r>
            <a:r>
              <a:rPr sz="1600" dirty="0"/>
              <a:t> </a:t>
            </a:r>
            <a:r>
              <a:rPr sz="1600" dirty="0" err="1"/>
              <a:t>bruges</a:t>
            </a:r>
            <a:r>
              <a:rPr sz="1600" dirty="0"/>
              <a:t> </a:t>
            </a:r>
            <a:r>
              <a:rPr sz="1600" dirty="0" err="1"/>
              <a:t>ift</a:t>
            </a:r>
            <a:r>
              <a:rPr sz="1600" dirty="0"/>
              <a:t>. </a:t>
            </a:r>
            <a:r>
              <a:rPr sz="1600" dirty="0" err="1"/>
              <a:t>overførelse</a:t>
            </a:r>
            <a:r>
              <a:rPr sz="1600" dirty="0"/>
              <a:t> </a:t>
            </a:r>
            <a:r>
              <a:rPr sz="1600" dirty="0" err="1"/>
              <a:t>til</a:t>
            </a:r>
            <a:r>
              <a:rPr sz="1600" dirty="0"/>
              <a:t> lysrum </a:t>
            </a:r>
            <a:r>
              <a:rPr sz="1600" dirty="0" err="1"/>
              <a:t>eller</a:t>
            </a:r>
            <a:r>
              <a:rPr sz="1600" dirty="0"/>
              <a:t> </a:t>
            </a:r>
            <a:r>
              <a:rPr sz="1600" dirty="0" err="1"/>
              <a:t>sammenligning</a:t>
            </a:r>
            <a:r>
              <a:rPr sz="1600" dirty="0"/>
              <a:t> </a:t>
            </a:r>
            <a:r>
              <a:rPr sz="1600" dirty="0" err="1"/>
              <a:t>af</a:t>
            </a:r>
            <a:r>
              <a:rPr sz="1600" dirty="0"/>
              <a:t> rum. </a:t>
            </a:r>
            <a:r>
              <a:rPr sz="1600" u="sng" dirty="0" err="1"/>
              <a:t>Måles</a:t>
            </a:r>
            <a:r>
              <a:rPr sz="1600" u="sng" dirty="0"/>
              <a:t> der </a:t>
            </a:r>
            <a:r>
              <a:rPr sz="1600" u="sng" dirty="0" err="1"/>
              <a:t>i</a:t>
            </a:r>
            <a:r>
              <a:rPr sz="1600" u="sng" dirty="0"/>
              <a:t> </a:t>
            </a:r>
            <a:r>
              <a:rPr sz="1600" u="sng" dirty="0" err="1"/>
              <a:t>dagslys</a:t>
            </a:r>
            <a:r>
              <a:rPr sz="1600" u="sng" dirty="0"/>
              <a:t>, </a:t>
            </a:r>
            <a:r>
              <a:rPr sz="1600" u="sng" dirty="0" err="1"/>
              <a:t>trækkes</a:t>
            </a:r>
            <a:r>
              <a:rPr sz="1600" u="sng" dirty="0"/>
              <a:t> </a:t>
            </a:r>
            <a:r>
              <a:rPr sz="1600" u="sng" dirty="0" err="1"/>
              <a:t>dagslyset</a:t>
            </a:r>
            <a:r>
              <a:rPr sz="1600" u="sng" dirty="0"/>
              <a:t> </a:t>
            </a:r>
            <a:r>
              <a:rPr sz="1600" u="sng" dirty="0" err="1"/>
              <a:t>fra</a:t>
            </a:r>
            <a:endParaRPr sz="1600" u="sng" dirty="0"/>
          </a:p>
          <a:p>
            <a:pPr marL="149191" indent="-149191" defTabSz="425195">
              <a:lnSpc>
                <a:spcPct val="110000"/>
              </a:lnSpc>
              <a:spcBef>
                <a:spcPts val="500"/>
              </a:spcBef>
              <a:buSzPct val="100000"/>
              <a:buChar char="•"/>
              <a:defRPr sz="1488">
                <a:solidFill>
                  <a:srgbClr val="404040"/>
                </a:solidFill>
              </a:defRPr>
            </a:pPr>
            <a:r>
              <a:rPr sz="1600" dirty="0" err="1"/>
              <a:t>Anbefalinger</a:t>
            </a:r>
            <a:r>
              <a:rPr sz="1600" dirty="0"/>
              <a:t>/</a:t>
            </a:r>
            <a:r>
              <a:rPr sz="1600" dirty="0" err="1"/>
              <a:t>løsninger</a:t>
            </a:r>
            <a:r>
              <a:rPr sz="1600" dirty="0"/>
              <a:t> </a:t>
            </a:r>
            <a:r>
              <a:rPr sz="1600" dirty="0" err="1"/>
              <a:t>indtegnes</a:t>
            </a:r>
            <a:endParaRPr sz="1600" dirty="0"/>
          </a:p>
        </p:txBody>
      </p:sp>
      <p:sp>
        <p:nvSpPr>
          <p:cNvPr id="108" name="Tekstfelt 13"/>
          <p:cNvSpPr txBox="1"/>
          <p:nvPr/>
        </p:nvSpPr>
        <p:spPr>
          <a:xfrm>
            <a:off x="4313049" y="718616"/>
            <a:ext cx="3068856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 cap="all">
                <a:solidFill>
                  <a:schemeClr val="accent1"/>
                </a:solidFill>
              </a:defRPr>
            </a:lvl1pPr>
          </a:lstStyle>
          <a:p>
            <a:r>
              <a:t>Aktivitet billede/måling</a:t>
            </a:r>
          </a:p>
        </p:txBody>
      </p:sp>
      <p:sp>
        <p:nvSpPr>
          <p:cNvPr id="109" name="Tekstfelt 15"/>
          <p:cNvSpPr txBox="1"/>
          <p:nvPr/>
        </p:nvSpPr>
        <p:spPr>
          <a:xfrm>
            <a:off x="4354792" y="1518788"/>
            <a:ext cx="3068857" cy="5254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160421" indent="-160421" defTabSz="4572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1600">
                <a:solidFill>
                  <a:srgbClr val="404040"/>
                </a:solidFill>
              </a:defRPr>
            </a:pPr>
            <a:r>
              <a:rPr dirty="0" err="1"/>
              <a:t>Billedet</a:t>
            </a:r>
            <a:r>
              <a:rPr dirty="0"/>
              <a:t> </a:t>
            </a:r>
            <a:r>
              <a:rPr dirty="0" err="1"/>
              <a:t>tages</a:t>
            </a:r>
            <a:r>
              <a:rPr dirty="0"/>
              <a:t> </a:t>
            </a:r>
            <a:r>
              <a:rPr dirty="0" err="1"/>
              <a:t>ud</a:t>
            </a:r>
            <a:r>
              <a:rPr dirty="0"/>
              <a:t> </a:t>
            </a:r>
            <a:r>
              <a:rPr dirty="0" err="1"/>
              <a:t>fra</a:t>
            </a:r>
            <a:r>
              <a:rPr dirty="0"/>
              <a:t> </a:t>
            </a:r>
            <a:r>
              <a:rPr dirty="0" err="1"/>
              <a:t>personens</a:t>
            </a:r>
            <a:r>
              <a:rPr dirty="0"/>
              <a:t> </a:t>
            </a:r>
            <a:r>
              <a:rPr dirty="0" err="1"/>
              <a:t>øjenhøjde</a:t>
            </a:r>
            <a:r>
              <a:rPr dirty="0"/>
              <a:t> – </a:t>
            </a:r>
            <a:r>
              <a:rPr dirty="0" err="1"/>
              <a:t>Altså</a:t>
            </a:r>
            <a:r>
              <a:rPr dirty="0"/>
              <a:t> </a:t>
            </a:r>
            <a:r>
              <a:rPr dirty="0" err="1"/>
              <a:t>hvad</a:t>
            </a:r>
            <a:r>
              <a:rPr dirty="0"/>
              <a:t> de ser </a:t>
            </a:r>
            <a:r>
              <a:rPr dirty="0" err="1"/>
              <a:t>på</a:t>
            </a:r>
            <a:r>
              <a:rPr dirty="0"/>
              <a:t>. </a:t>
            </a:r>
            <a:r>
              <a:rPr dirty="0" err="1"/>
              <a:t>Brug</a:t>
            </a:r>
            <a:r>
              <a:rPr dirty="0"/>
              <a:t> </a:t>
            </a:r>
            <a:r>
              <a:rPr dirty="0" err="1"/>
              <a:t>så</a:t>
            </a:r>
            <a:r>
              <a:rPr dirty="0"/>
              <a:t> </a:t>
            </a:r>
            <a:r>
              <a:rPr dirty="0" err="1"/>
              <a:t>vidt</a:t>
            </a:r>
            <a:r>
              <a:rPr dirty="0"/>
              <a:t> </a:t>
            </a:r>
            <a:r>
              <a:rPr dirty="0" err="1"/>
              <a:t>muligt</a:t>
            </a:r>
            <a:r>
              <a:rPr dirty="0"/>
              <a:t> </a:t>
            </a:r>
            <a:r>
              <a:rPr dirty="0" err="1"/>
              <a:t>vidvinkel</a:t>
            </a:r>
            <a:r>
              <a:rPr dirty="0"/>
              <a:t>, da det </a:t>
            </a:r>
            <a:r>
              <a:rPr dirty="0" err="1"/>
              <a:t>får</a:t>
            </a:r>
            <a:r>
              <a:rPr dirty="0"/>
              <a:t> </a:t>
            </a:r>
            <a:r>
              <a:rPr dirty="0" err="1"/>
              <a:t>flest</a:t>
            </a:r>
            <a:r>
              <a:rPr dirty="0"/>
              <a:t> </a:t>
            </a:r>
            <a:r>
              <a:rPr dirty="0" err="1"/>
              <a:t>detaljer</a:t>
            </a:r>
            <a:r>
              <a:rPr dirty="0"/>
              <a:t> med </a:t>
            </a:r>
          </a:p>
          <a:p>
            <a:pPr marL="160421" indent="-160421" defTabSz="4572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1600">
                <a:solidFill>
                  <a:srgbClr val="404040"/>
                </a:solidFill>
              </a:defRPr>
            </a:pPr>
            <a:r>
              <a:rPr dirty="0" err="1"/>
              <a:t>Mål</a:t>
            </a:r>
            <a:r>
              <a:rPr dirty="0"/>
              <a:t> </a:t>
            </a:r>
            <a:r>
              <a:rPr lang="da-DK" dirty="0"/>
              <a:t>lux</a:t>
            </a:r>
            <a:r>
              <a:rPr dirty="0"/>
              <a:t> de </a:t>
            </a:r>
            <a:r>
              <a:rPr dirty="0" err="1"/>
              <a:t>angivne</a:t>
            </a:r>
            <a:r>
              <a:rPr dirty="0"/>
              <a:t> </a:t>
            </a:r>
            <a:r>
              <a:rPr dirty="0" err="1"/>
              <a:t>steder</a:t>
            </a:r>
            <a:r>
              <a:rPr dirty="0"/>
              <a:t> og </a:t>
            </a:r>
            <a:r>
              <a:rPr dirty="0" err="1"/>
              <a:t>notér</a:t>
            </a:r>
            <a:r>
              <a:rPr dirty="0"/>
              <a:t> </a:t>
            </a:r>
            <a:r>
              <a:rPr dirty="0" err="1"/>
              <a:t>på</a:t>
            </a:r>
            <a:r>
              <a:rPr dirty="0"/>
              <a:t> </a:t>
            </a:r>
            <a:r>
              <a:rPr lang="da-DK" dirty="0"/>
              <a:t>billede</a:t>
            </a:r>
          </a:p>
          <a:p>
            <a:pPr marL="160421" indent="-160421" defTabSz="4572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1600">
                <a:solidFill>
                  <a:srgbClr val="404040"/>
                </a:solidFill>
              </a:defRPr>
            </a:pPr>
            <a:r>
              <a:rPr lang="da-DK" dirty="0"/>
              <a:t>CRI og Kelvin måles kun hvis der ikke er dagslys. Se efter CRI og Kelvin på selve lyskilden, og noter dette på slide.</a:t>
            </a:r>
            <a:endParaRPr dirty="0"/>
          </a:p>
          <a:p>
            <a:pPr marL="160421" indent="-160421" defTabSz="4572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1600">
                <a:solidFill>
                  <a:srgbClr val="404040"/>
                </a:solidFill>
              </a:defRPr>
            </a:pPr>
            <a:r>
              <a:rPr dirty="0" err="1"/>
              <a:t>Ud</a:t>
            </a:r>
            <a:r>
              <a:rPr dirty="0"/>
              <a:t> over </a:t>
            </a:r>
            <a:r>
              <a:rPr dirty="0" err="1"/>
              <a:t>målingerne</a:t>
            </a:r>
            <a:r>
              <a:rPr dirty="0"/>
              <a:t> </a:t>
            </a:r>
            <a:r>
              <a:rPr dirty="0" err="1"/>
              <a:t>bruges</a:t>
            </a:r>
            <a:r>
              <a:rPr dirty="0"/>
              <a:t> </a:t>
            </a:r>
            <a:r>
              <a:rPr dirty="0" err="1"/>
              <a:t>parametrene</a:t>
            </a:r>
            <a:r>
              <a:rPr dirty="0"/>
              <a:t> </a:t>
            </a:r>
            <a:r>
              <a:rPr dirty="0" err="1"/>
              <a:t>til</a:t>
            </a:r>
            <a:r>
              <a:rPr dirty="0"/>
              <a:t> at </a:t>
            </a:r>
            <a:r>
              <a:rPr dirty="0" err="1"/>
              <a:t>vurdere</a:t>
            </a:r>
            <a:r>
              <a:rPr dirty="0"/>
              <a:t> </a:t>
            </a:r>
            <a:r>
              <a:rPr dirty="0" err="1"/>
              <a:t>personens</a:t>
            </a:r>
            <a:r>
              <a:rPr dirty="0"/>
              <a:t> </a:t>
            </a:r>
            <a:r>
              <a:rPr dirty="0" err="1"/>
              <a:t>synsindtryk</a:t>
            </a:r>
            <a:r>
              <a:rPr dirty="0"/>
              <a:t>. Er der </a:t>
            </a:r>
            <a:r>
              <a:rPr dirty="0" err="1"/>
              <a:t>eks</a:t>
            </a:r>
            <a:r>
              <a:rPr dirty="0"/>
              <a:t>. </a:t>
            </a:r>
            <a:r>
              <a:rPr dirty="0" err="1"/>
              <a:t>blænding</a:t>
            </a:r>
            <a:r>
              <a:rPr dirty="0"/>
              <a:t>, store </a:t>
            </a:r>
            <a:r>
              <a:rPr dirty="0" err="1"/>
              <a:t>luminansspring</a:t>
            </a:r>
            <a:r>
              <a:rPr dirty="0"/>
              <a:t> mm?</a:t>
            </a:r>
            <a:endParaRPr lang="da-DK" dirty="0"/>
          </a:p>
          <a:p>
            <a:pPr marL="160421" indent="-160421" defTabSz="4572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1600">
                <a:solidFill>
                  <a:srgbClr val="404040"/>
                </a:solidFill>
              </a:defRPr>
            </a:pPr>
            <a:endParaRPr dirty="0"/>
          </a:p>
        </p:txBody>
      </p:sp>
      <p:sp>
        <p:nvSpPr>
          <p:cNvPr id="110" name="Tekstfelt 19"/>
          <p:cNvSpPr txBox="1"/>
          <p:nvPr/>
        </p:nvSpPr>
        <p:spPr>
          <a:xfrm>
            <a:off x="8103282" y="718616"/>
            <a:ext cx="4385311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cap="all">
                <a:solidFill>
                  <a:schemeClr val="accent1"/>
                </a:solidFill>
              </a:defRPr>
            </a:pPr>
            <a:r>
              <a:t>bedste lyssætning </a:t>
            </a:r>
          </a:p>
          <a:p>
            <a:pPr>
              <a:defRPr sz="2400" cap="all">
                <a:solidFill>
                  <a:schemeClr val="accent1"/>
                </a:solidFill>
              </a:defRPr>
            </a:pPr>
            <a:r>
              <a:t>måling </a:t>
            </a:r>
          </a:p>
        </p:txBody>
      </p:sp>
      <p:sp>
        <p:nvSpPr>
          <p:cNvPr id="111" name="Tekstfelt 21"/>
          <p:cNvSpPr txBox="1"/>
          <p:nvPr/>
        </p:nvSpPr>
        <p:spPr>
          <a:xfrm>
            <a:off x="8103282" y="1549612"/>
            <a:ext cx="3645784" cy="3358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160421" indent="-160421" defTabSz="4572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1600">
                <a:solidFill>
                  <a:srgbClr val="404040"/>
                </a:solidFill>
              </a:defRPr>
            </a:pPr>
            <a:r>
              <a:rPr dirty="0" err="1"/>
              <a:t>Bedste</a:t>
            </a:r>
            <a:r>
              <a:rPr dirty="0"/>
              <a:t> </a:t>
            </a:r>
            <a:r>
              <a:rPr dirty="0" err="1"/>
              <a:t>lyssætning</a:t>
            </a:r>
            <a:r>
              <a:rPr dirty="0"/>
              <a:t> </a:t>
            </a:r>
            <a:r>
              <a:rPr dirty="0" err="1"/>
              <a:t>afprøves</a:t>
            </a:r>
            <a:r>
              <a:rPr dirty="0"/>
              <a:t> </a:t>
            </a:r>
            <a:r>
              <a:rPr dirty="0" err="1"/>
              <a:t>enten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lysrum </a:t>
            </a:r>
            <a:r>
              <a:rPr dirty="0" err="1"/>
              <a:t>eller</a:t>
            </a:r>
            <a:r>
              <a:rPr dirty="0"/>
              <a:t> </a:t>
            </a:r>
            <a:r>
              <a:rPr dirty="0" err="1"/>
              <a:t>personens</a:t>
            </a:r>
            <a:r>
              <a:rPr dirty="0"/>
              <a:t> </a:t>
            </a:r>
            <a:r>
              <a:rPr dirty="0" err="1"/>
              <a:t>eget</a:t>
            </a:r>
            <a:r>
              <a:rPr dirty="0"/>
              <a:t> </a:t>
            </a:r>
            <a:r>
              <a:rPr dirty="0" err="1"/>
              <a:t>hjem</a:t>
            </a:r>
            <a:r>
              <a:rPr dirty="0"/>
              <a:t> </a:t>
            </a:r>
          </a:p>
          <a:p>
            <a:pPr marL="160421" indent="-160421" defTabSz="4572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1600" b="1">
                <a:solidFill>
                  <a:srgbClr val="404040"/>
                </a:solidFill>
              </a:defRPr>
            </a:pPr>
            <a:r>
              <a:rPr dirty="0"/>
              <a:t>Lysrum: </a:t>
            </a:r>
            <a:r>
              <a:rPr b="0" dirty="0" err="1"/>
              <a:t>Sørg</a:t>
            </a:r>
            <a:r>
              <a:rPr b="0" dirty="0"/>
              <a:t> for at </a:t>
            </a:r>
            <a:r>
              <a:rPr b="0" dirty="0" err="1"/>
              <a:t>indstille</a:t>
            </a:r>
            <a:r>
              <a:rPr b="0" dirty="0"/>
              <a:t> det </a:t>
            </a:r>
            <a:r>
              <a:rPr b="0" dirty="0" err="1"/>
              <a:t>omgivende</a:t>
            </a:r>
            <a:r>
              <a:rPr b="0" dirty="0"/>
              <a:t> </a:t>
            </a:r>
            <a:r>
              <a:rPr b="0" dirty="0" err="1"/>
              <a:t>lys</a:t>
            </a:r>
            <a:r>
              <a:rPr b="0" dirty="0"/>
              <a:t>, </a:t>
            </a:r>
            <a:r>
              <a:rPr b="0" dirty="0" err="1"/>
              <a:t>så</a:t>
            </a:r>
            <a:r>
              <a:rPr b="0" dirty="0"/>
              <a:t> det </a:t>
            </a:r>
            <a:r>
              <a:rPr b="0" dirty="0" err="1"/>
              <a:t>svarer</a:t>
            </a:r>
            <a:r>
              <a:rPr b="0" dirty="0"/>
              <a:t> </a:t>
            </a:r>
            <a:r>
              <a:rPr b="0" dirty="0" err="1"/>
              <a:t>til</a:t>
            </a:r>
            <a:r>
              <a:rPr b="0" dirty="0"/>
              <a:t> den </a:t>
            </a:r>
            <a:r>
              <a:rPr b="0" dirty="0" err="1"/>
              <a:t>målte</a:t>
            </a:r>
            <a:r>
              <a:rPr b="0" dirty="0"/>
              <a:t> lux </a:t>
            </a:r>
            <a:r>
              <a:rPr b="0" dirty="0" err="1"/>
              <a:t>eller</a:t>
            </a:r>
            <a:r>
              <a:rPr b="0" dirty="0"/>
              <a:t> </a:t>
            </a:r>
            <a:r>
              <a:rPr b="0" dirty="0" err="1"/>
              <a:t>luminans</a:t>
            </a:r>
            <a:r>
              <a:rPr b="0" dirty="0"/>
              <a:t> (candela/m</a:t>
            </a:r>
            <a:r>
              <a:rPr b="0" baseline="30000" dirty="0">
                <a:solidFill>
                  <a:srgbClr val="4A4A49"/>
                </a:solidFill>
              </a:rPr>
              <a:t>2)</a:t>
            </a:r>
            <a:r>
              <a:rPr b="0" dirty="0"/>
              <a:t> </a:t>
            </a:r>
            <a:r>
              <a:rPr b="0" dirty="0" err="1"/>
              <a:t>i</a:t>
            </a:r>
            <a:r>
              <a:rPr b="0" dirty="0"/>
              <a:t> </a:t>
            </a:r>
            <a:r>
              <a:rPr b="0" dirty="0" err="1"/>
              <a:t>hjemmet</a:t>
            </a:r>
            <a:r>
              <a:rPr b="0" dirty="0"/>
              <a:t>. </a:t>
            </a:r>
          </a:p>
          <a:p>
            <a:pPr marL="160421" indent="-160421" defTabSz="4572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1600">
                <a:solidFill>
                  <a:srgbClr val="404040"/>
                </a:solidFill>
              </a:defRPr>
            </a:pPr>
            <a:r>
              <a:rPr dirty="0" err="1"/>
              <a:t>Hvis</a:t>
            </a:r>
            <a:r>
              <a:rPr dirty="0"/>
              <a:t> der </a:t>
            </a:r>
            <a:r>
              <a:rPr dirty="0" err="1"/>
              <a:t>ikke</a:t>
            </a:r>
            <a:r>
              <a:rPr dirty="0"/>
              <a:t> er </a:t>
            </a:r>
            <a:r>
              <a:rPr dirty="0" err="1"/>
              <a:t>mørklagt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lysrum, </a:t>
            </a:r>
            <a:r>
              <a:rPr dirty="0" err="1"/>
              <a:t>skal</a:t>
            </a:r>
            <a:r>
              <a:rPr dirty="0"/>
              <a:t> </a:t>
            </a:r>
            <a:r>
              <a:rPr dirty="0" err="1"/>
              <a:t>dagslys</a:t>
            </a:r>
            <a:r>
              <a:rPr dirty="0"/>
              <a:t> </a:t>
            </a:r>
            <a:r>
              <a:rPr dirty="0" err="1"/>
              <a:t>trækkes</a:t>
            </a:r>
            <a:r>
              <a:rPr dirty="0"/>
              <a:t> </a:t>
            </a:r>
            <a:r>
              <a:rPr dirty="0" err="1"/>
              <a:t>fra</a:t>
            </a:r>
            <a:endParaRPr dirty="0"/>
          </a:p>
          <a:p>
            <a:pPr marL="160421" indent="-160421" defTabSz="4572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1600">
                <a:solidFill>
                  <a:srgbClr val="404040"/>
                </a:solidFill>
              </a:defRPr>
            </a:pPr>
            <a:r>
              <a:rPr dirty="0" err="1"/>
              <a:t>Mål</a:t>
            </a:r>
            <a:r>
              <a:rPr dirty="0"/>
              <a:t> de </a:t>
            </a:r>
            <a:r>
              <a:rPr dirty="0" err="1"/>
              <a:t>angivne</a:t>
            </a:r>
            <a:r>
              <a:rPr dirty="0"/>
              <a:t> </a:t>
            </a:r>
            <a:r>
              <a:rPr dirty="0" err="1"/>
              <a:t>steder</a:t>
            </a:r>
            <a:r>
              <a:rPr dirty="0"/>
              <a:t> og </a:t>
            </a:r>
            <a:r>
              <a:rPr dirty="0" err="1"/>
              <a:t>notér</a:t>
            </a:r>
            <a:r>
              <a:rPr dirty="0"/>
              <a:t> de nye </a:t>
            </a:r>
            <a:r>
              <a:rPr dirty="0" err="1"/>
              <a:t>værdier</a:t>
            </a:r>
            <a:r>
              <a:rPr dirty="0"/>
              <a:t> </a:t>
            </a:r>
            <a:r>
              <a:rPr dirty="0" err="1"/>
              <a:t>på</a:t>
            </a:r>
            <a:r>
              <a:rPr dirty="0"/>
              <a:t> slide </a:t>
            </a:r>
            <a:r>
              <a:rPr b="1" dirty="0"/>
              <a:t>”nye </a:t>
            </a:r>
            <a:r>
              <a:rPr b="1" dirty="0" err="1"/>
              <a:t>målinger</a:t>
            </a:r>
            <a:r>
              <a:rPr b="1" dirty="0"/>
              <a:t>”</a:t>
            </a:r>
            <a:endParaRPr lang="da-DK" b="1" dirty="0"/>
          </a:p>
          <a:p>
            <a:pPr marL="160421" indent="-160421" defTabSz="4572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1600">
                <a:solidFill>
                  <a:srgbClr val="404040"/>
                </a:solidFill>
              </a:defRPr>
            </a:pPr>
            <a:r>
              <a:rPr lang="da-DK" dirty="0"/>
              <a:t>Noter CRI og Kelvin fra lyskilden.</a:t>
            </a:r>
            <a:endParaRPr dirty="0"/>
          </a:p>
        </p:txBody>
      </p:sp>
      <p:sp>
        <p:nvSpPr>
          <p:cNvPr id="112" name="Tekstfelt 24"/>
          <p:cNvSpPr txBox="1"/>
          <p:nvPr/>
        </p:nvSpPr>
        <p:spPr>
          <a:xfrm>
            <a:off x="8103282" y="5183500"/>
            <a:ext cx="3737224" cy="1361441"/>
          </a:xfrm>
          <a:prstGeom prst="rect">
            <a:avLst/>
          </a:prstGeom>
          <a:solidFill>
            <a:srgbClr val="D3C4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700">
                <a:solidFill>
                  <a:srgbClr val="404040"/>
                </a:solidFill>
              </a:defRPr>
            </a:lvl1pPr>
          </a:lstStyle>
          <a:p>
            <a:r>
              <a:rPr dirty="0" err="1"/>
              <a:t>Som</a:t>
            </a:r>
            <a:r>
              <a:rPr dirty="0"/>
              <a:t> </a:t>
            </a:r>
            <a:r>
              <a:rPr dirty="0" err="1"/>
              <a:t>udgangspunkt</a:t>
            </a:r>
            <a:r>
              <a:rPr dirty="0"/>
              <a:t> </a:t>
            </a:r>
            <a:r>
              <a:rPr dirty="0" err="1"/>
              <a:t>skal</a:t>
            </a:r>
            <a:r>
              <a:rPr dirty="0"/>
              <a:t> alt </a:t>
            </a:r>
            <a:r>
              <a:rPr dirty="0" err="1"/>
              <a:t>lys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rummet</a:t>
            </a:r>
            <a:r>
              <a:rPr dirty="0"/>
              <a:t> </a:t>
            </a:r>
            <a:r>
              <a:rPr dirty="0" err="1"/>
              <a:t>være</a:t>
            </a:r>
            <a:r>
              <a:rPr dirty="0"/>
              <a:t> </a:t>
            </a:r>
            <a:r>
              <a:rPr dirty="0" err="1"/>
              <a:t>tændt</a:t>
            </a:r>
            <a:r>
              <a:rPr dirty="0"/>
              <a:t>, </a:t>
            </a:r>
            <a:r>
              <a:rPr dirty="0" err="1"/>
              <a:t>når</a:t>
            </a:r>
            <a:r>
              <a:rPr dirty="0"/>
              <a:t> der </a:t>
            </a:r>
            <a:r>
              <a:rPr dirty="0" err="1"/>
              <a:t>måles</a:t>
            </a:r>
            <a:r>
              <a:rPr dirty="0"/>
              <a:t>. </a:t>
            </a:r>
            <a:r>
              <a:rPr dirty="0" err="1"/>
              <a:t>Hvis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lyskilde</a:t>
            </a:r>
            <a:r>
              <a:rPr dirty="0"/>
              <a:t> </a:t>
            </a:r>
            <a:r>
              <a:rPr dirty="0" err="1"/>
              <a:t>eller</a:t>
            </a:r>
            <a:r>
              <a:rPr dirty="0"/>
              <a:t> </a:t>
            </a:r>
            <a:r>
              <a:rPr dirty="0" err="1"/>
              <a:t>lysindfald</a:t>
            </a:r>
            <a:r>
              <a:rPr dirty="0"/>
              <a:t> </a:t>
            </a:r>
            <a:r>
              <a:rPr dirty="0" err="1"/>
              <a:t>fra</a:t>
            </a:r>
            <a:r>
              <a:rPr dirty="0"/>
              <a:t> et </a:t>
            </a:r>
            <a:r>
              <a:rPr dirty="0" err="1"/>
              <a:t>vindue</a:t>
            </a:r>
            <a:r>
              <a:rPr dirty="0"/>
              <a:t> </a:t>
            </a:r>
            <a:r>
              <a:rPr dirty="0" err="1"/>
              <a:t>har</a:t>
            </a:r>
            <a:r>
              <a:rPr dirty="0"/>
              <a:t> </a:t>
            </a:r>
            <a:r>
              <a:rPr dirty="0" err="1"/>
              <a:t>stor</a:t>
            </a:r>
            <a:r>
              <a:rPr dirty="0"/>
              <a:t> </a:t>
            </a:r>
            <a:r>
              <a:rPr dirty="0" err="1"/>
              <a:t>indflydelse</a:t>
            </a:r>
            <a:r>
              <a:rPr dirty="0"/>
              <a:t> </a:t>
            </a:r>
            <a:r>
              <a:rPr dirty="0" err="1"/>
              <a:t>på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måling</a:t>
            </a:r>
            <a:r>
              <a:rPr dirty="0"/>
              <a:t>, </a:t>
            </a:r>
            <a:r>
              <a:rPr dirty="0" err="1"/>
              <a:t>skal</a:t>
            </a:r>
            <a:r>
              <a:rPr dirty="0"/>
              <a:t> der </a:t>
            </a:r>
            <a:r>
              <a:rPr dirty="0" err="1"/>
              <a:t>tages</a:t>
            </a:r>
            <a:r>
              <a:rPr dirty="0"/>
              <a:t> </a:t>
            </a:r>
            <a:r>
              <a:rPr dirty="0" err="1"/>
              <a:t>højde</a:t>
            </a:r>
            <a:r>
              <a:rPr dirty="0"/>
              <a:t> for </a:t>
            </a:r>
            <a:r>
              <a:rPr dirty="0" err="1"/>
              <a:t>dette</a:t>
            </a:r>
            <a:r>
              <a:rPr dirty="0"/>
              <a:t>. 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ladsholder til indhold 2" descr="Pladsholder til indho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690" y="678699"/>
            <a:ext cx="7550031" cy="5662523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Tekstfelt 25"/>
          <p:cNvSpPr txBox="1"/>
          <p:nvPr/>
        </p:nvSpPr>
        <p:spPr>
          <a:xfrm>
            <a:off x="4489439" y="3343869"/>
            <a:ext cx="2544733" cy="332741"/>
          </a:xfrm>
          <a:prstGeom prst="rect">
            <a:avLst/>
          </a:prstGeom>
          <a:solidFill>
            <a:srgbClr val="D0D0D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xxxx  Lux xxxx CRI xxxx  K</a:t>
            </a:r>
          </a:p>
        </p:txBody>
      </p:sp>
      <p:sp>
        <p:nvSpPr>
          <p:cNvPr id="302" name="Tekstfelt 26"/>
          <p:cNvSpPr txBox="1"/>
          <p:nvPr/>
        </p:nvSpPr>
        <p:spPr>
          <a:xfrm>
            <a:off x="6999913" y="4884740"/>
            <a:ext cx="2591436" cy="332741"/>
          </a:xfrm>
          <a:prstGeom prst="rect">
            <a:avLst/>
          </a:prstGeom>
          <a:solidFill>
            <a:srgbClr val="D0D0D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xxxx  Lux xxxx CRI xxxx  K</a:t>
            </a:r>
          </a:p>
        </p:txBody>
      </p:sp>
      <p:sp>
        <p:nvSpPr>
          <p:cNvPr id="303" name="Tekstfelt 27"/>
          <p:cNvSpPr txBox="1"/>
          <p:nvPr/>
        </p:nvSpPr>
        <p:spPr>
          <a:xfrm>
            <a:off x="8983688" y="3305495"/>
            <a:ext cx="2627265" cy="332741"/>
          </a:xfrm>
          <a:prstGeom prst="rect">
            <a:avLst/>
          </a:prstGeom>
          <a:solidFill>
            <a:srgbClr val="D0D0D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xxxx  Lux xxxx CRI xxxx  K</a:t>
            </a:r>
          </a:p>
        </p:txBody>
      </p:sp>
      <p:grpSp>
        <p:nvGrpSpPr>
          <p:cNvPr id="306" name="Ellipse 15"/>
          <p:cNvGrpSpPr/>
          <p:nvPr/>
        </p:nvGrpSpPr>
        <p:grpSpPr>
          <a:xfrm>
            <a:off x="5594370" y="3773082"/>
            <a:ext cx="639649" cy="764541"/>
            <a:chOff x="0" y="0"/>
            <a:chExt cx="639648" cy="764540"/>
          </a:xfrm>
        </p:grpSpPr>
        <p:sp>
          <p:nvSpPr>
            <p:cNvPr id="304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5" name="2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309" name="Ellipse 17"/>
          <p:cNvGrpSpPr/>
          <p:nvPr/>
        </p:nvGrpSpPr>
        <p:grpSpPr>
          <a:xfrm>
            <a:off x="8060790" y="5240283"/>
            <a:ext cx="639649" cy="764541"/>
            <a:chOff x="0" y="0"/>
            <a:chExt cx="639648" cy="764540"/>
          </a:xfrm>
        </p:grpSpPr>
        <p:sp>
          <p:nvSpPr>
            <p:cNvPr id="307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8" name="1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312" name="Ellipse 19"/>
          <p:cNvGrpSpPr/>
          <p:nvPr/>
        </p:nvGrpSpPr>
        <p:grpSpPr>
          <a:xfrm>
            <a:off x="9884092" y="3661036"/>
            <a:ext cx="639649" cy="764541"/>
            <a:chOff x="0" y="0"/>
            <a:chExt cx="639648" cy="764540"/>
          </a:xfrm>
        </p:grpSpPr>
        <p:sp>
          <p:nvSpPr>
            <p:cNvPr id="310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1" name="3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313" name="Lige pilforbindelse 18"/>
          <p:cNvSpPr/>
          <p:nvPr/>
        </p:nvSpPr>
        <p:spPr>
          <a:xfrm flipV="1">
            <a:off x="7946490" y="5339774"/>
            <a:ext cx="1" cy="851477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4" name="Lige pilforbindelse 22"/>
          <p:cNvSpPr/>
          <p:nvPr/>
        </p:nvSpPr>
        <p:spPr>
          <a:xfrm>
            <a:off x="9229725" y="5479755"/>
            <a:ext cx="974192" cy="1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5" name="Lige pilforbindelse 30"/>
          <p:cNvSpPr/>
          <p:nvPr/>
        </p:nvSpPr>
        <p:spPr>
          <a:xfrm flipV="1">
            <a:off x="10177981" y="4529640"/>
            <a:ext cx="1" cy="851477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6" name="Lige pilforbindelse 31"/>
          <p:cNvSpPr/>
          <p:nvPr/>
        </p:nvSpPr>
        <p:spPr>
          <a:xfrm flipH="1">
            <a:off x="5850499" y="5602642"/>
            <a:ext cx="928617" cy="1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7" name="Lige pilforbindelse 32"/>
          <p:cNvSpPr/>
          <p:nvPr/>
        </p:nvSpPr>
        <p:spPr>
          <a:xfrm flipV="1">
            <a:off x="5890748" y="4628279"/>
            <a:ext cx="1" cy="851477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8" name="Tekstfelt 33"/>
          <p:cNvSpPr txBox="1"/>
          <p:nvPr/>
        </p:nvSpPr>
        <p:spPr>
          <a:xfrm>
            <a:off x="1133332" y="5852695"/>
            <a:ext cx="2155890" cy="332741"/>
          </a:xfrm>
          <a:prstGeom prst="rect">
            <a:avLst/>
          </a:prstGeom>
          <a:solidFill>
            <a:srgbClr val="F0F6E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Sensors retning - opad</a:t>
            </a:r>
          </a:p>
        </p:txBody>
      </p:sp>
      <p:pic>
        <p:nvPicPr>
          <p:cNvPr id="319" name="Grafik 34" descr="Grafik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38776" y="5785239"/>
            <a:ext cx="437924" cy="437924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Titel 1"/>
          <p:cNvSpPr txBox="1">
            <a:spLocks noGrp="1"/>
          </p:cNvSpPr>
          <p:nvPr>
            <p:ph type="title"/>
          </p:nvPr>
        </p:nvSpPr>
        <p:spPr>
          <a:xfrm>
            <a:off x="807695" y="818352"/>
            <a:ext cx="3031853" cy="737732"/>
          </a:xfrm>
          <a:prstGeom prst="rect">
            <a:avLst/>
          </a:prstGeom>
        </p:spPr>
        <p:txBody>
          <a:bodyPr/>
          <a:lstStyle>
            <a:lvl1pPr>
              <a:defRPr sz="3000" b="0"/>
            </a:lvl1pPr>
          </a:lstStyle>
          <a:p>
            <a:r>
              <a:t>Nye målinger </a:t>
            </a:r>
          </a:p>
        </p:txBody>
      </p:sp>
      <p:sp>
        <p:nvSpPr>
          <p:cNvPr id="321" name="Tekstfelt 6"/>
          <p:cNvSpPr txBox="1"/>
          <p:nvPr/>
        </p:nvSpPr>
        <p:spPr>
          <a:xfrm>
            <a:off x="826563" y="2305850"/>
            <a:ext cx="2769428" cy="332741"/>
          </a:xfrm>
          <a:prstGeom prst="rect">
            <a:avLst/>
          </a:prstGeom>
          <a:solidFill>
            <a:srgbClr val="F0F6E5">
              <a:alpha val="2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t>Note:</a:t>
            </a:r>
          </a:p>
        </p:txBody>
      </p:sp>
      <p:sp>
        <p:nvSpPr>
          <p:cNvPr id="322" name="Pladsholder til tekst 3"/>
          <p:cNvSpPr txBox="1">
            <a:spLocks noGrp="1"/>
          </p:cNvSpPr>
          <p:nvPr>
            <p:ph type="body" sz="quarter" idx="1"/>
          </p:nvPr>
        </p:nvSpPr>
        <p:spPr>
          <a:xfrm>
            <a:off x="807695" y="1282491"/>
            <a:ext cx="3031853" cy="950711"/>
          </a:xfrm>
          <a:prstGeom prst="rect">
            <a:avLst/>
          </a:prstGeom>
        </p:spPr>
        <p:txBody>
          <a:bodyPr anchor="t"/>
          <a:lstStyle/>
          <a:p>
            <a:pPr marL="0" indent="0" defTabSz="411479">
              <a:lnSpc>
                <a:spcPct val="88000"/>
              </a:lnSpc>
              <a:spcBef>
                <a:spcPts val="500"/>
              </a:spcBef>
              <a:buSzTx/>
              <a:buFont typeface="Wingdings 2"/>
              <a:buNone/>
              <a:defRPr sz="720">
                <a:solidFill>
                  <a:srgbClr val="FFFFFF"/>
                </a:solidFill>
              </a:defRPr>
            </a:pPr>
            <a:endParaRPr/>
          </a:p>
          <a:p>
            <a:pPr marL="0" indent="0" defTabSz="411479">
              <a:lnSpc>
                <a:spcPct val="88000"/>
              </a:lnSpc>
              <a:spcBef>
                <a:spcPts val="500"/>
              </a:spcBef>
              <a:buSzTx/>
              <a:buFont typeface="Wingdings 2"/>
              <a:buNone/>
              <a:defRPr sz="1619">
                <a:solidFill>
                  <a:schemeClr val="accent1"/>
                </a:solidFill>
              </a:defRPr>
            </a:pPr>
            <a:r>
              <a:t>Her benyttes aktivitetsbilledet fra hjemmet eller standartbillede.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ZoneTexte 55"/>
          <p:cNvSpPr txBox="1"/>
          <p:nvPr/>
        </p:nvSpPr>
        <p:spPr>
          <a:xfrm>
            <a:off x="1102994" y="1950871"/>
            <a:ext cx="10024111" cy="304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/>
            </a:pPr>
            <a:r>
              <a:rPr dirty="0"/>
              <a:t>					</a:t>
            </a:r>
          </a:p>
          <a:p>
            <a:pPr>
              <a:defRPr sz="2800">
                <a:solidFill>
                  <a:schemeClr val="accent1"/>
                </a:solidFill>
              </a:defRPr>
            </a:pPr>
            <a:r>
              <a:rPr sz="2400" dirty="0"/>
              <a:t>1. </a:t>
            </a:r>
            <a:r>
              <a:rPr sz="2400" dirty="0" err="1"/>
              <a:t>Aktivitet</a:t>
            </a:r>
            <a:r>
              <a:rPr sz="2400" dirty="0"/>
              <a:t>: 				</a:t>
            </a:r>
            <a:r>
              <a:rPr lang="da-DK" sz="2400" dirty="0"/>
              <a:t>       </a:t>
            </a:r>
            <a:r>
              <a:rPr sz="2400" dirty="0"/>
              <a:t>xxx – </a:t>
            </a:r>
            <a:r>
              <a:rPr lang="da-DK" sz="2400" dirty="0"/>
              <a:t>Spejl</a:t>
            </a:r>
          </a:p>
          <a:p>
            <a:pPr>
              <a:defRPr sz="2800">
                <a:solidFill>
                  <a:schemeClr val="accent1"/>
                </a:solidFill>
              </a:defRPr>
            </a:pPr>
            <a:endParaRPr sz="2400" dirty="0"/>
          </a:p>
          <a:p>
            <a:pPr>
              <a:defRPr sz="2800">
                <a:solidFill>
                  <a:schemeClr val="accent1"/>
                </a:solidFill>
              </a:defRPr>
            </a:pPr>
            <a:r>
              <a:rPr sz="2400" dirty="0" err="1"/>
              <a:t>Beskrivelse</a:t>
            </a:r>
            <a:r>
              <a:rPr sz="2400" dirty="0"/>
              <a:t> </a:t>
            </a:r>
            <a:r>
              <a:rPr sz="2400" dirty="0" err="1"/>
              <a:t>af</a:t>
            </a:r>
            <a:r>
              <a:rPr sz="2400" dirty="0"/>
              <a:t> </a:t>
            </a:r>
            <a:r>
              <a:rPr sz="2400" dirty="0" err="1"/>
              <a:t>problematik</a:t>
            </a:r>
            <a:r>
              <a:rPr sz="2400" dirty="0"/>
              <a:t>:		</a:t>
            </a:r>
            <a:r>
              <a:rPr lang="da-DK" sz="2400" dirty="0"/>
              <a:t>       </a:t>
            </a:r>
            <a:r>
              <a:rPr sz="2400" dirty="0"/>
              <a:t>xxx</a:t>
            </a:r>
            <a:endParaRPr lang="da-DK" sz="2400" dirty="0"/>
          </a:p>
          <a:p>
            <a:pPr>
              <a:defRPr sz="2800">
                <a:solidFill>
                  <a:schemeClr val="accent1"/>
                </a:solidFill>
              </a:defRPr>
            </a:pPr>
            <a:endParaRPr sz="2400" dirty="0"/>
          </a:p>
          <a:p>
            <a:pPr>
              <a:lnSpc>
                <a:spcPct val="150000"/>
              </a:lnSpc>
              <a:defRPr sz="2800">
                <a:solidFill>
                  <a:schemeClr val="accent1"/>
                </a:solidFill>
              </a:defRPr>
            </a:pPr>
            <a:r>
              <a:rPr sz="2400" dirty="0"/>
              <a:t>Dato «</a:t>
            </a:r>
            <a:r>
              <a:rPr sz="2400" dirty="0" err="1"/>
              <a:t>Hjemme</a:t>
            </a:r>
            <a:r>
              <a:rPr sz="2400" dirty="0"/>
              <a:t>»:			</a:t>
            </a:r>
            <a:r>
              <a:rPr lang="da-DK" sz="2400" dirty="0"/>
              <a:t>       </a:t>
            </a:r>
            <a:r>
              <a:rPr sz="2400" dirty="0"/>
              <a:t>x/x-xx		</a:t>
            </a:r>
          </a:p>
          <a:p>
            <a:pPr>
              <a:defRPr sz="2800">
                <a:solidFill>
                  <a:schemeClr val="accent1"/>
                </a:solidFill>
              </a:defRPr>
            </a:pPr>
            <a:r>
              <a:rPr sz="2400" dirty="0"/>
              <a:t>Dato «Lysrum»:			</a:t>
            </a:r>
            <a:r>
              <a:rPr lang="da-DK" sz="2400" dirty="0"/>
              <a:t>       </a:t>
            </a:r>
            <a:r>
              <a:rPr sz="2400" dirty="0"/>
              <a:t>x/x-xx</a:t>
            </a:r>
            <a:r>
              <a:rPr dirty="0">
                <a:solidFill>
                  <a:srgbClr val="00000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20515792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itel 1"/>
          <p:cNvSpPr txBox="1">
            <a:spLocks noGrp="1"/>
          </p:cNvSpPr>
          <p:nvPr>
            <p:ph type="title"/>
          </p:nvPr>
        </p:nvSpPr>
        <p:spPr>
          <a:xfrm>
            <a:off x="767857" y="775794"/>
            <a:ext cx="3031852" cy="685801"/>
          </a:xfrm>
          <a:prstGeom prst="rect">
            <a:avLst/>
          </a:prstGeom>
        </p:spPr>
        <p:txBody>
          <a:bodyPr/>
          <a:lstStyle>
            <a:lvl1pPr defTabSz="384047">
              <a:defRPr sz="2016" b="0"/>
            </a:lvl1pPr>
          </a:lstStyle>
          <a:p>
            <a:r>
              <a:t>Overordnet billede </a:t>
            </a:r>
          </a:p>
        </p:txBody>
      </p:sp>
      <p:pic>
        <p:nvPicPr>
          <p:cNvPr id="327" name="Pladsholder til indhold 5" descr="Pladsholder til indho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517" y="777379"/>
            <a:ext cx="4121787" cy="549571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felt 6">
            <a:extLst>
              <a:ext uri="{FF2B5EF4-FFF2-40B4-BE49-F238E27FC236}">
                <a16:creationId xmlns:a16="http://schemas.microsoft.com/office/drawing/2014/main" id="{DEF002E0-52B6-E9E9-CCF3-696E4EC67EE7}"/>
              </a:ext>
            </a:extLst>
          </p:cNvPr>
          <p:cNvSpPr txBox="1"/>
          <p:nvPr/>
        </p:nvSpPr>
        <p:spPr>
          <a:xfrm>
            <a:off x="657225" y="1690471"/>
            <a:ext cx="3257550" cy="1569660"/>
          </a:xfrm>
          <a:prstGeom prst="rect">
            <a:avLst/>
          </a:prstGeom>
          <a:solidFill>
            <a:schemeClr val="accent1">
              <a:alpha val="2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solidFill>
                  <a:srgbClr val="FFFFFF"/>
                </a:solidFill>
              </a:defRPr>
            </a:pPr>
            <a:r>
              <a:rPr dirty="0" err="1"/>
              <a:t>Omgivende</a:t>
            </a:r>
            <a:r>
              <a:rPr dirty="0"/>
              <a:t> </a:t>
            </a:r>
            <a:r>
              <a:rPr dirty="0" err="1"/>
              <a:t>lys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rummet</a:t>
            </a:r>
            <a:endParaRPr lang="da-DK" dirty="0"/>
          </a:p>
          <a:p>
            <a:pPr>
              <a:defRPr sz="1600">
                <a:solidFill>
                  <a:srgbClr val="FFFFFF"/>
                </a:solidFill>
              </a:defRPr>
            </a:pPr>
            <a:endParaRPr dirty="0"/>
          </a:p>
          <a:p>
            <a:pPr>
              <a:defRPr sz="1600">
                <a:solidFill>
                  <a:srgbClr val="FFFFFF"/>
                </a:solidFill>
              </a:defRPr>
            </a:pPr>
            <a:r>
              <a:rPr lang="da-DK" dirty="0"/>
              <a:t>Vertikal lux: xxx</a:t>
            </a:r>
          </a:p>
          <a:p>
            <a:pPr>
              <a:defRPr sz="1600">
                <a:solidFill>
                  <a:srgbClr val="FFFFFF"/>
                </a:solidFill>
              </a:defRPr>
            </a:pPr>
            <a:endParaRPr dirty="0"/>
          </a:p>
          <a:p>
            <a:pPr>
              <a:defRPr sz="1600">
                <a:solidFill>
                  <a:srgbClr val="FFFFFF"/>
                </a:solidFill>
              </a:defRPr>
            </a:pPr>
            <a:r>
              <a:rPr lang="da-DK" dirty="0"/>
              <a:t>Luminans:</a:t>
            </a:r>
          </a:p>
          <a:p>
            <a:pPr>
              <a:defRPr sz="1600">
                <a:solidFill>
                  <a:srgbClr val="FFFFFF"/>
                </a:solidFill>
              </a:defRPr>
            </a:pPr>
            <a:r>
              <a:rPr lang="da-DK" dirty="0"/>
              <a:t>x</a:t>
            </a:r>
            <a:r>
              <a:rPr dirty="0"/>
              <a:t>xx</a:t>
            </a:r>
            <a:r>
              <a:rPr lang="da-DK" dirty="0"/>
              <a:t> lux </a:t>
            </a:r>
            <a:r>
              <a:rPr dirty="0"/>
              <a:t>/3,14= xxx candela pr. m</a:t>
            </a:r>
            <a:r>
              <a:rPr baseline="30000" dirty="0"/>
              <a:t>2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75D5834C-B702-5F10-AB5B-FA645EDD9921}"/>
              </a:ext>
            </a:extLst>
          </p:cNvPr>
          <p:cNvSpPr txBox="1"/>
          <p:nvPr/>
        </p:nvSpPr>
        <p:spPr>
          <a:xfrm>
            <a:off x="657225" y="3486673"/>
            <a:ext cx="3257550" cy="338554"/>
          </a:xfrm>
          <a:prstGeom prst="rect">
            <a:avLst/>
          </a:prstGeom>
          <a:solidFill>
            <a:srgbClr val="F0F6E5">
              <a:alpha val="2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rPr dirty="0"/>
              <a:t>Noter: 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ladsholder til indhold 5" descr="Pladsholder til indho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896" y="802972"/>
            <a:ext cx="4131002" cy="5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Tekstfelt 21"/>
          <p:cNvSpPr txBox="1"/>
          <p:nvPr/>
        </p:nvSpPr>
        <p:spPr>
          <a:xfrm>
            <a:off x="6954758" y="2456676"/>
            <a:ext cx="2555112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xxxx  Lux xxxx CRI xxxx  K</a:t>
            </a:r>
          </a:p>
        </p:txBody>
      </p:sp>
      <p:sp>
        <p:nvSpPr>
          <p:cNvPr id="333" name="Tekstfelt 22"/>
          <p:cNvSpPr txBox="1"/>
          <p:nvPr/>
        </p:nvSpPr>
        <p:spPr>
          <a:xfrm>
            <a:off x="7311262" y="4884740"/>
            <a:ext cx="2575868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xxxx  Lux xxxx CRI xxxx  K</a:t>
            </a:r>
          </a:p>
        </p:txBody>
      </p:sp>
      <p:grpSp>
        <p:nvGrpSpPr>
          <p:cNvPr id="336" name="Ellipse 30"/>
          <p:cNvGrpSpPr/>
          <p:nvPr/>
        </p:nvGrpSpPr>
        <p:grpSpPr>
          <a:xfrm>
            <a:off x="8373453" y="2859111"/>
            <a:ext cx="639649" cy="764541"/>
            <a:chOff x="0" y="0"/>
            <a:chExt cx="639648" cy="764540"/>
          </a:xfrm>
        </p:grpSpPr>
        <p:sp>
          <p:nvSpPr>
            <p:cNvPr id="334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5" name="2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339" name="Ellipse 31"/>
          <p:cNvGrpSpPr/>
          <p:nvPr/>
        </p:nvGrpSpPr>
        <p:grpSpPr>
          <a:xfrm>
            <a:off x="8060790" y="5240283"/>
            <a:ext cx="639649" cy="764541"/>
            <a:chOff x="0" y="0"/>
            <a:chExt cx="639648" cy="764540"/>
          </a:xfrm>
        </p:grpSpPr>
        <p:sp>
          <p:nvSpPr>
            <p:cNvPr id="337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8" name="1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340" name="Lige pilforbindelse 32"/>
          <p:cNvSpPr/>
          <p:nvPr/>
        </p:nvSpPr>
        <p:spPr>
          <a:xfrm>
            <a:off x="7765516" y="5306962"/>
            <a:ext cx="1" cy="629594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1" name="Lige pilforbindelse 36"/>
          <p:cNvSpPr/>
          <p:nvPr/>
        </p:nvSpPr>
        <p:spPr>
          <a:xfrm>
            <a:off x="8060790" y="3024860"/>
            <a:ext cx="1" cy="532114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2" name="Tekstfelt 24"/>
          <p:cNvSpPr txBox="1"/>
          <p:nvPr/>
        </p:nvSpPr>
        <p:spPr>
          <a:xfrm>
            <a:off x="1112576" y="5852695"/>
            <a:ext cx="2953397" cy="338554"/>
          </a:xfrm>
          <a:prstGeom prst="rect">
            <a:avLst/>
          </a:prstGeom>
          <a:solidFill>
            <a:srgbClr val="F0F6E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/>
            </a:lvl1pPr>
          </a:lstStyle>
          <a:p>
            <a:r>
              <a:t>Sensors retning–væk fra ansigt</a:t>
            </a:r>
          </a:p>
        </p:txBody>
      </p:sp>
      <p:sp>
        <p:nvSpPr>
          <p:cNvPr id="343" name="Rektangel 37"/>
          <p:cNvSpPr/>
          <p:nvPr/>
        </p:nvSpPr>
        <p:spPr>
          <a:xfrm>
            <a:off x="815582" y="5842942"/>
            <a:ext cx="223447" cy="352248"/>
          </a:xfrm>
          <a:prstGeom prst="rect">
            <a:avLst/>
          </a:prstGeom>
          <a:ln w="12700">
            <a:solidFill>
              <a:srgbClr val="F0F6E5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4" name="Rutediagram: Forbindelse 38"/>
          <p:cNvSpPr/>
          <p:nvPr/>
        </p:nvSpPr>
        <p:spPr>
          <a:xfrm>
            <a:off x="873468" y="5910964"/>
            <a:ext cx="107675" cy="159039"/>
          </a:xfrm>
          <a:prstGeom prst="ellipse">
            <a:avLst/>
          </a:prstGeom>
          <a:solidFill>
            <a:srgbClr val="F0F6E5"/>
          </a:solidFill>
          <a:ln w="12700">
            <a:solidFill>
              <a:srgbClr val="756F3C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5" name="Tekstfelt 25"/>
          <p:cNvSpPr txBox="1"/>
          <p:nvPr/>
        </p:nvSpPr>
        <p:spPr>
          <a:xfrm>
            <a:off x="1133332" y="5441915"/>
            <a:ext cx="2811892" cy="332741"/>
          </a:xfrm>
          <a:prstGeom prst="rect">
            <a:avLst/>
          </a:prstGeom>
          <a:solidFill>
            <a:srgbClr val="F0F6E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Sensors retning – opad</a:t>
            </a:r>
          </a:p>
        </p:txBody>
      </p:sp>
      <p:pic>
        <p:nvPicPr>
          <p:cNvPr id="346" name="Grafik 29" descr="Grafik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11294" y="5405018"/>
            <a:ext cx="437924" cy="437924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Pladsholder til tekst 3"/>
          <p:cNvSpPr txBox="1">
            <a:spLocks noGrp="1"/>
          </p:cNvSpPr>
          <p:nvPr>
            <p:ph type="body" sz="quarter" idx="1"/>
          </p:nvPr>
        </p:nvSpPr>
        <p:spPr>
          <a:xfrm>
            <a:off x="767857" y="1447144"/>
            <a:ext cx="3031852" cy="786060"/>
          </a:xfrm>
          <a:prstGeom prst="rect">
            <a:avLst/>
          </a:prstGeom>
        </p:spPr>
        <p:txBody>
          <a:bodyPr anchor="t"/>
          <a:lstStyle/>
          <a:p>
            <a:pPr marL="0" indent="0">
              <a:lnSpc>
                <a:spcPct val="88000"/>
              </a:lnSpc>
              <a:buSzTx/>
              <a:buFont typeface="Wingdings 2"/>
              <a:buNone/>
              <a:defRPr sz="700">
                <a:solidFill>
                  <a:srgbClr val="FFFFFF"/>
                </a:solidFill>
              </a:defRPr>
            </a:pPr>
            <a:endParaRPr/>
          </a:p>
          <a:p>
            <a:pPr marL="0" indent="0">
              <a:lnSpc>
                <a:spcPct val="88000"/>
              </a:lnSpc>
              <a:buSzTx/>
              <a:buFont typeface="Wingdings 2"/>
              <a:buNone/>
              <a:defRPr sz="1600">
                <a:solidFill>
                  <a:srgbClr val="FFFFFF"/>
                </a:solidFill>
              </a:defRPr>
            </a:pPr>
            <a:r>
              <a:t>Afstand fra øjne til aktivitet: xxx cm</a:t>
            </a:r>
          </a:p>
        </p:txBody>
      </p:sp>
      <p:sp>
        <p:nvSpPr>
          <p:cNvPr id="348" name="Lige pilforbindelse 6"/>
          <p:cNvSpPr/>
          <p:nvPr/>
        </p:nvSpPr>
        <p:spPr>
          <a:xfrm>
            <a:off x="792014" y="2250554"/>
            <a:ext cx="978435" cy="1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9" name="Tekstfelt 7"/>
          <p:cNvSpPr txBox="1"/>
          <p:nvPr/>
        </p:nvSpPr>
        <p:spPr>
          <a:xfrm>
            <a:off x="797088" y="2456676"/>
            <a:ext cx="2769428" cy="332741"/>
          </a:xfrm>
          <a:prstGeom prst="rect">
            <a:avLst/>
          </a:prstGeom>
          <a:solidFill>
            <a:srgbClr val="F0F6E5">
              <a:alpha val="2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t>Note:</a:t>
            </a:r>
          </a:p>
        </p:txBody>
      </p:sp>
      <p:sp>
        <p:nvSpPr>
          <p:cNvPr id="350" name="Titel 1"/>
          <p:cNvSpPr txBox="1">
            <a:spLocks noGrp="1"/>
          </p:cNvSpPr>
          <p:nvPr>
            <p:ph type="title"/>
          </p:nvPr>
        </p:nvSpPr>
        <p:spPr>
          <a:xfrm>
            <a:off x="767857" y="808045"/>
            <a:ext cx="3031852" cy="63957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56615">
              <a:defRPr sz="1871" b="0"/>
            </a:lvl1pPr>
          </a:lstStyle>
          <a:p>
            <a:r>
              <a:t>Billede af aktiviteten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F2049CE6-C506-ED95-E247-0A1287F71748}"/>
              </a:ext>
            </a:extLst>
          </p:cNvPr>
          <p:cNvSpPr txBox="1"/>
          <p:nvPr/>
        </p:nvSpPr>
        <p:spPr>
          <a:xfrm>
            <a:off x="521374" y="5478489"/>
            <a:ext cx="20856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1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259FAA9F-60BC-F0DB-74D7-3033CC10E621}"/>
              </a:ext>
            </a:extLst>
          </p:cNvPr>
          <p:cNvSpPr txBox="1"/>
          <p:nvPr/>
        </p:nvSpPr>
        <p:spPr>
          <a:xfrm>
            <a:off x="534146" y="5852695"/>
            <a:ext cx="20856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dirty="0">
                <a:solidFill>
                  <a:schemeClr val="bg1"/>
                </a:solidFill>
              </a:rPr>
              <a:t>2</a:t>
            </a:r>
            <a:endParaRPr kumimoji="0" lang="da-DK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Pladsholder til indhold 2" descr="Pladsholder til indho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439" y="676273"/>
            <a:ext cx="4250532" cy="5667376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Tekstfelt 29"/>
          <p:cNvSpPr txBox="1"/>
          <p:nvPr/>
        </p:nvSpPr>
        <p:spPr>
          <a:xfrm>
            <a:off x="6861354" y="2336026"/>
            <a:ext cx="2596624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xxxx  Lux xxxx CRI xxxx  K</a:t>
            </a:r>
          </a:p>
        </p:txBody>
      </p:sp>
      <p:sp>
        <p:nvSpPr>
          <p:cNvPr id="354" name="Tekstfelt 33"/>
          <p:cNvSpPr txBox="1"/>
          <p:nvPr/>
        </p:nvSpPr>
        <p:spPr>
          <a:xfrm>
            <a:off x="7311262" y="4884740"/>
            <a:ext cx="2643327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xxxx  Lux xxxx CRI xxxx  K</a:t>
            </a:r>
          </a:p>
        </p:txBody>
      </p:sp>
      <p:grpSp>
        <p:nvGrpSpPr>
          <p:cNvPr id="357" name="Ellipse 36"/>
          <p:cNvGrpSpPr/>
          <p:nvPr/>
        </p:nvGrpSpPr>
        <p:grpSpPr>
          <a:xfrm>
            <a:off x="8373453" y="2859111"/>
            <a:ext cx="639649" cy="764541"/>
            <a:chOff x="0" y="0"/>
            <a:chExt cx="639648" cy="764540"/>
          </a:xfrm>
        </p:grpSpPr>
        <p:sp>
          <p:nvSpPr>
            <p:cNvPr id="355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6" name="2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360" name="Ellipse 37"/>
          <p:cNvGrpSpPr/>
          <p:nvPr/>
        </p:nvGrpSpPr>
        <p:grpSpPr>
          <a:xfrm>
            <a:off x="8060790" y="5240283"/>
            <a:ext cx="639649" cy="764541"/>
            <a:chOff x="0" y="0"/>
            <a:chExt cx="639648" cy="764540"/>
          </a:xfrm>
        </p:grpSpPr>
        <p:sp>
          <p:nvSpPr>
            <p:cNvPr id="358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9" name="1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361" name="Lige pilforbindelse 38"/>
          <p:cNvSpPr/>
          <p:nvPr/>
        </p:nvSpPr>
        <p:spPr>
          <a:xfrm>
            <a:off x="7765516" y="5306962"/>
            <a:ext cx="1" cy="629594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2" name="Lige pilforbindelse 39"/>
          <p:cNvSpPr/>
          <p:nvPr/>
        </p:nvSpPr>
        <p:spPr>
          <a:xfrm>
            <a:off x="7979074" y="2824924"/>
            <a:ext cx="1" cy="532114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3" name="Tekstfelt 12"/>
          <p:cNvSpPr txBox="1"/>
          <p:nvPr/>
        </p:nvSpPr>
        <p:spPr>
          <a:xfrm>
            <a:off x="1133332" y="5852695"/>
            <a:ext cx="2329723" cy="332741"/>
          </a:xfrm>
          <a:prstGeom prst="rect">
            <a:avLst/>
          </a:prstGeom>
          <a:solidFill>
            <a:srgbClr val="F0F6E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Sensors retning - udad</a:t>
            </a:r>
          </a:p>
        </p:txBody>
      </p:sp>
      <p:sp>
        <p:nvSpPr>
          <p:cNvPr id="364" name="Rektangel 13"/>
          <p:cNvSpPr/>
          <p:nvPr/>
        </p:nvSpPr>
        <p:spPr>
          <a:xfrm>
            <a:off x="815582" y="5842942"/>
            <a:ext cx="223447" cy="328763"/>
          </a:xfrm>
          <a:prstGeom prst="rect">
            <a:avLst/>
          </a:prstGeom>
          <a:ln w="12700">
            <a:solidFill>
              <a:srgbClr val="F0F6E5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5" name="Rutediagram: Forbindelse 15"/>
          <p:cNvSpPr/>
          <p:nvPr/>
        </p:nvSpPr>
        <p:spPr>
          <a:xfrm>
            <a:off x="873468" y="5942453"/>
            <a:ext cx="107675" cy="159039"/>
          </a:xfrm>
          <a:prstGeom prst="ellipse">
            <a:avLst/>
          </a:prstGeom>
          <a:solidFill>
            <a:srgbClr val="F0F6E5"/>
          </a:solidFill>
          <a:ln w="12700">
            <a:solidFill>
              <a:srgbClr val="756F3C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6" name="Tekstfelt 17"/>
          <p:cNvSpPr txBox="1"/>
          <p:nvPr/>
        </p:nvSpPr>
        <p:spPr>
          <a:xfrm>
            <a:off x="1133332" y="5441915"/>
            <a:ext cx="2329723" cy="332741"/>
          </a:xfrm>
          <a:prstGeom prst="rect">
            <a:avLst/>
          </a:prstGeom>
          <a:solidFill>
            <a:srgbClr val="F0F6E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Sensors retning – opad</a:t>
            </a:r>
          </a:p>
        </p:txBody>
      </p:sp>
      <p:pic>
        <p:nvPicPr>
          <p:cNvPr id="367" name="Grafik 18" descr="Grafi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08344" y="5378660"/>
            <a:ext cx="437924" cy="437924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Titel 1"/>
          <p:cNvSpPr txBox="1">
            <a:spLocks noGrp="1"/>
          </p:cNvSpPr>
          <p:nvPr>
            <p:ph type="title"/>
          </p:nvPr>
        </p:nvSpPr>
        <p:spPr>
          <a:xfrm>
            <a:off x="807695" y="818352"/>
            <a:ext cx="3031853" cy="737732"/>
          </a:xfrm>
          <a:prstGeom prst="rect">
            <a:avLst/>
          </a:prstGeom>
        </p:spPr>
        <p:txBody>
          <a:bodyPr/>
          <a:lstStyle>
            <a:lvl1pPr>
              <a:defRPr sz="3000" b="0"/>
            </a:lvl1pPr>
          </a:lstStyle>
          <a:p>
            <a:r>
              <a:t>Nye målinger </a:t>
            </a:r>
          </a:p>
        </p:txBody>
      </p:sp>
      <p:sp>
        <p:nvSpPr>
          <p:cNvPr id="369" name="Tekstfelt 6"/>
          <p:cNvSpPr txBox="1"/>
          <p:nvPr/>
        </p:nvSpPr>
        <p:spPr>
          <a:xfrm>
            <a:off x="873468" y="2256413"/>
            <a:ext cx="2769429" cy="332741"/>
          </a:xfrm>
          <a:prstGeom prst="rect">
            <a:avLst/>
          </a:prstGeom>
          <a:solidFill>
            <a:srgbClr val="F0F6E5">
              <a:alpha val="2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t>Note:</a:t>
            </a:r>
          </a:p>
        </p:txBody>
      </p:sp>
      <p:sp>
        <p:nvSpPr>
          <p:cNvPr id="370" name="Pladsholder til tekst 3"/>
          <p:cNvSpPr txBox="1">
            <a:spLocks noGrp="1"/>
          </p:cNvSpPr>
          <p:nvPr>
            <p:ph type="body" sz="quarter" idx="1"/>
          </p:nvPr>
        </p:nvSpPr>
        <p:spPr>
          <a:xfrm>
            <a:off x="807695" y="1282491"/>
            <a:ext cx="3031853" cy="950711"/>
          </a:xfrm>
          <a:prstGeom prst="rect">
            <a:avLst/>
          </a:prstGeom>
        </p:spPr>
        <p:txBody>
          <a:bodyPr anchor="t"/>
          <a:lstStyle/>
          <a:p>
            <a:pPr marL="0" indent="0" defTabSz="411479">
              <a:lnSpc>
                <a:spcPct val="88000"/>
              </a:lnSpc>
              <a:spcBef>
                <a:spcPts val="500"/>
              </a:spcBef>
              <a:buSzTx/>
              <a:buFont typeface="Wingdings 2"/>
              <a:buNone/>
              <a:defRPr sz="720">
                <a:solidFill>
                  <a:srgbClr val="FFFFFF"/>
                </a:solidFill>
              </a:defRPr>
            </a:pPr>
            <a:endParaRPr/>
          </a:p>
          <a:p>
            <a:pPr marL="0" indent="0" defTabSz="411479">
              <a:lnSpc>
                <a:spcPct val="88000"/>
              </a:lnSpc>
              <a:spcBef>
                <a:spcPts val="500"/>
              </a:spcBef>
              <a:buSzTx/>
              <a:buFont typeface="Wingdings 2"/>
              <a:buNone/>
              <a:defRPr sz="1619">
                <a:solidFill>
                  <a:schemeClr val="accent1"/>
                </a:solidFill>
              </a:defRPr>
            </a:pPr>
            <a:r>
              <a:t>Her benyttes aktivitetsbilledet fra hjemmet eller standartbillede.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FB4C8F3A-6051-C682-384B-B659D081BD03}"/>
              </a:ext>
            </a:extLst>
          </p:cNvPr>
          <p:cNvSpPr txBox="1"/>
          <p:nvPr/>
        </p:nvSpPr>
        <p:spPr>
          <a:xfrm>
            <a:off x="521374" y="5478489"/>
            <a:ext cx="20856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1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68B20334-5597-8C2F-8077-140716ADB42B}"/>
              </a:ext>
            </a:extLst>
          </p:cNvPr>
          <p:cNvSpPr txBox="1"/>
          <p:nvPr/>
        </p:nvSpPr>
        <p:spPr>
          <a:xfrm>
            <a:off x="534146" y="5852695"/>
            <a:ext cx="20856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dirty="0">
                <a:solidFill>
                  <a:schemeClr val="bg1"/>
                </a:solidFill>
              </a:rPr>
              <a:t>2</a:t>
            </a:r>
            <a:endParaRPr kumimoji="0" lang="da-DK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ZoneTexte 55"/>
          <p:cNvSpPr txBox="1"/>
          <p:nvPr/>
        </p:nvSpPr>
        <p:spPr>
          <a:xfrm>
            <a:off x="1102994" y="1950871"/>
            <a:ext cx="10024111" cy="304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					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1. 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Aktivitet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: 				</a:t>
            </a:r>
            <a:r>
              <a:rPr kumimoji="0" lang="da-DK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     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xxx – </a:t>
            </a:r>
            <a:r>
              <a:rPr kumimoji="0" lang="da-DK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Skab/skuffe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A09852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Beskrivelse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af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problematik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:		</a:t>
            </a:r>
            <a:r>
              <a:rPr kumimoji="0" lang="da-DK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     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xxx</a:t>
            </a:r>
            <a:endParaRPr kumimoji="0" lang="da-DK" sz="2400" b="0" i="0" u="none" strike="noStrike" kern="0" cap="none" spc="0" normalizeH="0" baseline="0" noProof="0" dirty="0">
              <a:ln>
                <a:noFill/>
              </a:ln>
              <a:solidFill>
                <a:srgbClr val="A09852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A09852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Dato «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Hjemme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»:			</a:t>
            </a:r>
            <a:r>
              <a:rPr kumimoji="0" lang="da-DK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     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x/x-xx		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Dato «Lysrum»:			</a:t>
            </a:r>
            <a:r>
              <a:rPr kumimoji="0" lang="da-DK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     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x/x-xx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2949402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Titel 1"/>
          <p:cNvSpPr txBox="1">
            <a:spLocks noGrp="1"/>
          </p:cNvSpPr>
          <p:nvPr>
            <p:ph type="title"/>
          </p:nvPr>
        </p:nvSpPr>
        <p:spPr>
          <a:xfrm>
            <a:off x="767857" y="775794"/>
            <a:ext cx="3031852" cy="685801"/>
          </a:xfrm>
          <a:prstGeom prst="rect">
            <a:avLst/>
          </a:prstGeom>
        </p:spPr>
        <p:txBody>
          <a:bodyPr/>
          <a:lstStyle>
            <a:lvl1pPr defTabSz="384047">
              <a:defRPr sz="2016" b="0"/>
            </a:lvl1pPr>
          </a:lstStyle>
          <a:p>
            <a:r>
              <a:t>Overordnet billede </a:t>
            </a:r>
          </a:p>
        </p:txBody>
      </p:sp>
      <p:pic>
        <p:nvPicPr>
          <p:cNvPr id="375" name="Pladsholder til indhold 5" descr="Pladsholder til indho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238" y="779356"/>
            <a:ext cx="7322344" cy="549175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felt 6">
            <a:extLst>
              <a:ext uri="{FF2B5EF4-FFF2-40B4-BE49-F238E27FC236}">
                <a16:creationId xmlns:a16="http://schemas.microsoft.com/office/drawing/2014/main" id="{0005CE23-81A9-367B-BDBE-BCB868CC5E05}"/>
              </a:ext>
            </a:extLst>
          </p:cNvPr>
          <p:cNvSpPr txBox="1"/>
          <p:nvPr/>
        </p:nvSpPr>
        <p:spPr>
          <a:xfrm>
            <a:off x="657225" y="1690471"/>
            <a:ext cx="3257550" cy="1569660"/>
          </a:xfrm>
          <a:prstGeom prst="rect">
            <a:avLst/>
          </a:prstGeom>
          <a:solidFill>
            <a:schemeClr val="accent1">
              <a:alpha val="2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solidFill>
                  <a:srgbClr val="FFFFFF"/>
                </a:solidFill>
              </a:defRPr>
            </a:pPr>
            <a:r>
              <a:rPr dirty="0" err="1"/>
              <a:t>Omgivende</a:t>
            </a:r>
            <a:r>
              <a:rPr dirty="0"/>
              <a:t> </a:t>
            </a:r>
            <a:r>
              <a:rPr dirty="0" err="1"/>
              <a:t>lys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rummet</a:t>
            </a:r>
            <a:endParaRPr lang="da-DK" dirty="0"/>
          </a:p>
          <a:p>
            <a:pPr>
              <a:defRPr sz="1600">
                <a:solidFill>
                  <a:srgbClr val="FFFFFF"/>
                </a:solidFill>
              </a:defRPr>
            </a:pPr>
            <a:endParaRPr dirty="0"/>
          </a:p>
          <a:p>
            <a:pPr>
              <a:defRPr sz="1600">
                <a:solidFill>
                  <a:srgbClr val="FFFFFF"/>
                </a:solidFill>
              </a:defRPr>
            </a:pPr>
            <a:r>
              <a:rPr lang="da-DK" dirty="0"/>
              <a:t>Vertikal lux: xxx</a:t>
            </a:r>
          </a:p>
          <a:p>
            <a:pPr>
              <a:defRPr sz="1600">
                <a:solidFill>
                  <a:srgbClr val="FFFFFF"/>
                </a:solidFill>
              </a:defRPr>
            </a:pPr>
            <a:endParaRPr dirty="0"/>
          </a:p>
          <a:p>
            <a:pPr>
              <a:defRPr sz="1600">
                <a:solidFill>
                  <a:srgbClr val="FFFFFF"/>
                </a:solidFill>
              </a:defRPr>
            </a:pPr>
            <a:r>
              <a:rPr lang="da-DK" dirty="0"/>
              <a:t>Luminans:</a:t>
            </a:r>
          </a:p>
          <a:p>
            <a:pPr>
              <a:defRPr sz="1600">
                <a:solidFill>
                  <a:srgbClr val="FFFFFF"/>
                </a:solidFill>
              </a:defRPr>
            </a:pPr>
            <a:r>
              <a:rPr lang="da-DK" dirty="0"/>
              <a:t>x</a:t>
            </a:r>
            <a:r>
              <a:rPr dirty="0"/>
              <a:t>xx</a:t>
            </a:r>
            <a:r>
              <a:rPr lang="da-DK" dirty="0"/>
              <a:t> lux </a:t>
            </a:r>
            <a:r>
              <a:rPr dirty="0"/>
              <a:t>/3,14= xxx candela pr. m</a:t>
            </a:r>
            <a:r>
              <a:rPr baseline="30000" dirty="0"/>
              <a:t>2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17865735-261F-17BC-7037-CC48D6AD397A}"/>
              </a:ext>
            </a:extLst>
          </p:cNvPr>
          <p:cNvSpPr txBox="1"/>
          <p:nvPr/>
        </p:nvSpPr>
        <p:spPr>
          <a:xfrm>
            <a:off x="657225" y="3486673"/>
            <a:ext cx="3257550" cy="338554"/>
          </a:xfrm>
          <a:prstGeom prst="rect">
            <a:avLst/>
          </a:prstGeom>
          <a:solidFill>
            <a:srgbClr val="F0F6E5">
              <a:alpha val="2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rPr dirty="0"/>
              <a:t>Noter: 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Billede 11" descr="Billed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6331" y="1502189"/>
            <a:ext cx="2992249" cy="2244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Pladsholder til indhold 5" descr="Pladsholder til indho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328" y="802972"/>
            <a:ext cx="4131002" cy="5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Tekstfelt 21"/>
          <p:cNvSpPr txBox="1"/>
          <p:nvPr/>
        </p:nvSpPr>
        <p:spPr>
          <a:xfrm>
            <a:off x="3793651" y="851103"/>
            <a:ext cx="2576668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rPr dirty="0" err="1"/>
              <a:t>xxxx</a:t>
            </a:r>
            <a:r>
              <a:rPr dirty="0"/>
              <a:t>  Lux </a:t>
            </a:r>
            <a:r>
              <a:rPr dirty="0" err="1"/>
              <a:t>xxxx</a:t>
            </a:r>
            <a:r>
              <a:rPr dirty="0"/>
              <a:t> CRI </a:t>
            </a:r>
            <a:r>
              <a:rPr dirty="0" err="1"/>
              <a:t>xxxx</a:t>
            </a:r>
            <a:r>
              <a:rPr dirty="0"/>
              <a:t>  K</a:t>
            </a:r>
          </a:p>
        </p:txBody>
      </p:sp>
      <p:sp>
        <p:nvSpPr>
          <p:cNvPr id="382" name="Tekstfelt 22"/>
          <p:cNvSpPr txBox="1"/>
          <p:nvPr/>
        </p:nvSpPr>
        <p:spPr>
          <a:xfrm>
            <a:off x="6601955" y="3921929"/>
            <a:ext cx="2586247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rPr dirty="0" err="1"/>
              <a:t>xxxx</a:t>
            </a:r>
            <a:r>
              <a:rPr dirty="0"/>
              <a:t>  Lux </a:t>
            </a:r>
            <a:r>
              <a:rPr dirty="0" err="1"/>
              <a:t>xxxx</a:t>
            </a:r>
            <a:r>
              <a:rPr dirty="0"/>
              <a:t> CRI </a:t>
            </a:r>
            <a:r>
              <a:rPr dirty="0" err="1"/>
              <a:t>xxxx</a:t>
            </a:r>
            <a:r>
              <a:rPr dirty="0"/>
              <a:t>  K</a:t>
            </a:r>
          </a:p>
        </p:txBody>
      </p:sp>
      <p:sp>
        <p:nvSpPr>
          <p:cNvPr id="383" name="Tekstfelt 23"/>
          <p:cNvSpPr txBox="1"/>
          <p:nvPr/>
        </p:nvSpPr>
        <p:spPr>
          <a:xfrm>
            <a:off x="6544875" y="864004"/>
            <a:ext cx="2643327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xxxx  Lux xxxx CRI xxxx  K</a:t>
            </a:r>
          </a:p>
        </p:txBody>
      </p:sp>
      <p:sp>
        <p:nvSpPr>
          <p:cNvPr id="384" name="Tekstfelt 14"/>
          <p:cNvSpPr txBox="1"/>
          <p:nvPr/>
        </p:nvSpPr>
        <p:spPr>
          <a:xfrm>
            <a:off x="3855136" y="3925911"/>
            <a:ext cx="2550299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rPr dirty="0" err="1"/>
              <a:t>xxxx</a:t>
            </a:r>
            <a:r>
              <a:rPr dirty="0"/>
              <a:t>  Lux </a:t>
            </a:r>
            <a:r>
              <a:rPr dirty="0" err="1"/>
              <a:t>xxxx</a:t>
            </a:r>
            <a:r>
              <a:rPr dirty="0"/>
              <a:t> CRI </a:t>
            </a:r>
            <a:r>
              <a:rPr dirty="0" err="1"/>
              <a:t>xxxx</a:t>
            </a:r>
            <a:r>
              <a:rPr dirty="0"/>
              <a:t>  K</a:t>
            </a:r>
          </a:p>
        </p:txBody>
      </p:sp>
      <p:grpSp>
        <p:nvGrpSpPr>
          <p:cNvPr id="387" name="Ellipse 36"/>
          <p:cNvGrpSpPr/>
          <p:nvPr/>
        </p:nvGrpSpPr>
        <p:grpSpPr>
          <a:xfrm>
            <a:off x="5171492" y="2147914"/>
            <a:ext cx="639649" cy="764541"/>
            <a:chOff x="0" y="0"/>
            <a:chExt cx="639648" cy="764540"/>
          </a:xfrm>
        </p:grpSpPr>
        <p:sp>
          <p:nvSpPr>
            <p:cNvPr id="385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86" name="1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1</a:t>
              </a:r>
            </a:p>
          </p:txBody>
        </p:sp>
      </p:grpSp>
      <p:grpSp>
        <p:nvGrpSpPr>
          <p:cNvPr id="390" name="Ellipse 37"/>
          <p:cNvGrpSpPr/>
          <p:nvPr/>
        </p:nvGrpSpPr>
        <p:grpSpPr>
          <a:xfrm>
            <a:off x="5171523" y="4801326"/>
            <a:ext cx="639649" cy="764541"/>
            <a:chOff x="0" y="0"/>
            <a:chExt cx="639648" cy="764540"/>
          </a:xfrm>
        </p:grpSpPr>
        <p:sp>
          <p:nvSpPr>
            <p:cNvPr id="388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89" name="2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2</a:t>
              </a:r>
            </a:p>
          </p:txBody>
        </p:sp>
      </p:grpSp>
      <p:grpSp>
        <p:nvGrpSpPr>
          <p:cNvPr id="393" name="Ellipse 38"/>
          <p:cNvGrpSpPr/>
          <p:nvPr/>
        </p:nvGrpSpPr>
        <p:grpSpPr>
          <a:xfrm>
            <a:off x="7168717" y="2130260"/>
            <a:ext cx="639649" cy="764541"/>
            <a:chOff x="0" y="0"/>
            <a:chExt cx="639648" cy="764540"/>
          </a:xfrm>
        </p:grpSpPr>
        <p:sp>
          <p:nvSpPr>
            <p:cNvPr id="391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92" name="3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3</a:t>
              </a:r>
            </a:p>
          </p:txBody>
        </p:sp>
      </p:grpSp>
      <p:grpSp>
        <p:nvGrpSpPr>
          <p:cNvPr id="396" name="Ellipse 39"/>
          <p:cNvGrpSpPr/>
          <p:nvPr/>
        </p:nvGrpSpPr>
        <p:grpSpPr>
          <a:xfrm>
            <a:off x="7168718" y="4817582"/>
            <a:ext cx="639649" cy="764541"/>
            <a:chOff x="0" y="0"/>
            <a:chExt cx="639648" cy="764540"/>
          </a:xfrm>
        </p:grpSpPr>
        <p:sp>
          <p:nvSpPr>
            <p:cNvPr id="394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95" name="4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4</a:t>
              </a:r>
            </a:p>
          </p:txBody>
        </p:sp>
      </p:grpSp>
      <p:sp>
        <p:nvSpPr>
          <p:cNvPr id="397" name="Tekstfelt 29"/>
          <p:cNvSpPr txBox="1"/>
          <p:nvPr/>
        </p:nvSpPr>
        <p:spPr>
          <a:xfrm>
            <a:off x="1216808" y="4161178"/>
            <a:ext cx="256970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Der </a:t>
            </a:r>
            <a:r>
              <a:rPr dirty="0" err="1"/>
              <a:t>måles</a:t>
            </a:r>
            <a:r>
              <a:rPr dirty="0"/>
              <a:t> </a:t>
            </a:r>
            <a:r>
              <a:rPr dirty="0" err="1"/>
              <a:t>på</a:t>
            </a:r>
            <a:r>
              <a:rPr dirty="0"/>
              <a:t> </a:t>
            </a:r>
            <a:r>
              <a:rPr dirty="0" err="1"/>
              <a:t>skabets</a:t>
            </a:r>
            <a:r>
              <a:rPr dirty="0"/>
              <a:t>/</a:t>
            </a:r>
            <a:r>
              <a:rPr dirty="0" err="1"/>
              <a:t>skuffens</a:t>
            </a:r>
            <a:r>
              <a:rPr dirty="0"/>
              <a:t> </a:t>
            </a:r>
            <a:r>
              <a:rPr dirty="0" err="1"/>
              <a:t>overflade</a:t>
            </a:r>
            <a:endParaRPr dirty="0"/>
          </a:p>
        </p:txBody>
      </p:sp>
      <p:sp>
        <p:nvSpPr>
          <p:cNvPr id="398" name="Rektangel 31"/>
          <p:cNvSpPr/>
          <p:nvPr/>
        </p:nvSpPr>
        <p:spPr>
          <a:xfrm>
            <a:off x="815582" y="5842942"/>
            <a:ext cx="223447" cy="328763"/>
          </a:xfrm>
          <a:prstGeom prst="rect">
            <a:avLst/>
          </a:prstGeom>
          <a:ln w="12700">
            <a:solidFill>
              <a:srgbClr val="F0F6E5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9" name="Rutediagram: Forbindelse 32"/>
          <p:cNvSpPr/>
          <p:nvPr/>
        </p:nvSpPr>
        <p:spPr>
          <a:xfrm>
            <a:off x="873468" y="5942453"/>
            <a:ext cx="107675" cy="159039"/>
          </a:xfrm>
          <a:prstGeom prst="ellipse">
            <a:avLst/>
          </a:prstGeom>
          <a:solidFill>
            <a:srgbClr val="F0F6E5"/>
          </a:solidFill>
          <a:ln w="12700">
            <a:solidFill>
              <a:srgbClr val="756F3C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0" name="Tekstfelt 25"/>
          <p:cNvSpPr txBox="1"/>
          <p:nvPr/>
        </p:nvSpPr>
        <p:spPr>
          <a:xfrm>
            <a:off x="1152670" y="5731800"/>
            <a:ext cx="2910265" cy="574041"/>
          </a:xfrm>
          <a:prstGeom prst="rect">
            <a:avLst/>
          </a:prstGeom>
          <a:solidFill>
            <a:srgbClr val="F0F6E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Sensors retning – udad ved skab</a:t>
            </a:r>
          </a:p>
        </p:txBody>
      </p:sp>
      <p:grpSp>
        <p:nvGrpSpPr>
          <p:cNvPr id="403" name="Ellipse 40"/>
          <p:cNvGrpSpPr/>
          <p:nvPr/>
        </p:nvGrpSpPr>
        <p:grpSpPr>
          <a:xfrm>
            <a:off x="9955042" y="2533620"/>
            <a:ext cx="639649" cy="764541"/>
            <a:chOff x="0" y="0"/>
            <a:chExt cx="639648" cy="764540"/>
          </a:xfrm>
        </p:grpSpPr>
        <p:sp>
          <p:nvSpPr>
            <p:cNvPr id="401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2" name="1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1</a:t>
              </a:r>
            </a:p>
          </p:txBody>
        </p:sp>
      </p:grpSp>
      <p:sp>
        <p:nvSpPr>
          <p:cNvPr id="404" name="Tekstfelt 41"/>
          <p:cNvSpPr txBox="1"/>
          <p:nvPr/>
        </p:nvSpPr>
        <p:spPr>
          <a:xfrm>
            <a:off x="9173985" y="5116021"/>
            <a:ext cx="2549922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rPr dirty="0" err="1"/>
              <a:t>xxxx</a:t>
            </a:r>
            <a:r>
              <a:rPr dirty="0"/>
              <a:t>  Lux </a:t>
            </a:r>
            <a:r>
              <a:rPr dirty="0" err="1"/>
              <a:t>xxxx</a:t>
            </a:r>
            <a:r>
              <a:rPr dirty="0"/>
              <a:t> CRI </a:t>
            </a:r>
            <a:r>
              <a:rPr dirty="0" err="1"/>
              <a:t>xxxx</a:t>
            </a:r>
            <a:r>
              <a:rPr dirty="0"/>
              <a:t>  K</a:t>
            </a:r>
          </a:p>
        </p:txBody>
      </p:sp>
      <p:sp>
        <p:nvSpPr>
          <p:cNvPr id="405" name="Lige forbindelse 10"/>
          <p:cNvSpPr/>
          <p:nvPr/>
        </p:nvSpPr>
        <p:spPr>
          <a:xfrm>
            <a:off x="6458368" y="802972"/>
            <a:ext cx="67385" cy="5502869"/>
          </a:xfrm>
          <a:prstGeom prst="line">
            <a:avLst/>
          </a:prstGeom>
          <a:ln w="25400">
            <a:solidFill>
              <a:srgbClr val="CEC8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6" name="Lige forbindelse 42"/>
          <p:cNvSpPr/>
          <p:nvPr/>
        </p:nvSpPr>
        <p:spPr>
          <a:xfrm flipH="1">
            <a:off x="4291270" y="3556972"/>
            <a:ext cx="4160060" cy="23951"/>
          </a:xfrm>
          <a:prstGeom prst="line">
            <a:avLst/>
          </a:prstGeom>
          <a:ln w="25400">
            <a:solidFill>
              <a:srgbClr val="CEC8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7" name="Tekstfelt 26"/>
          <p:cNvSpPr txBox="1"/>
          <p:nvPr/>
        </p:nvSpPr>
        <p:spPr>
          <a:xfrm>
            <a:off x="1141167" y="5116021"/>
            <a:ext cx="2918853" cy="574041"/>
          </a:xfrm>
          <a:prstGeom prst="rect">
            <a:avLst/>
          </a:prstGeom>
          <a:solidFill>
            <a:srgbClr val="F0F6E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Sensors retning–opad ved skuffe</a:t>
            </a:r>
          </a:p>
        </p:txBody>
      </p:sp>
      <p:pic>
        <p:nvPicPr>
          <p:cNvPr id="408" name="Grafik 27" descr="Grafik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08344" y="5302830"/>
            <a:ext cx="437924" cy="437924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Pladsholder til tekst 3"/>
          <p:cNvSpPr txBox="1">
            <a:spLocks noGrp="1"/>
          </p:cNvSpPr>
          <p:nvPr>
            <p:ph type="body" sz="quarter" idx="1"/>
          </p:nvPr>
        </p:nvSpPr>
        <p:spPr>
          <a:xfrm>
            <a:off x="767857" y="1447144"/>
            <a:ext cx="3031852" cy="786060"/>
          </a:xfrm>
          <a:prstGeom prst="rect">
            <a:avLst/>
          </a:prstGeom>
        </p:spPr>
        <p:txBody>
          <a:bodyPr anchor="t"/>
          <a:lstStyle/>
          <a:p>
            <a:pPr marL="0" indent="0">
              <a:lnSpc>
                <a:spcPct val="88000"/>
              </a:lnSpc>
              <a:buSzTx/>
              <a:buFont typeface="Wingdings 2"/>
              <a:buNone/>
              <a:defRPr sz="700">
                <a:solidFill>
                  <a:srgbClr val="FFFFFF"/>
                </a:solidFill>
              </a:defRPr>
            </a:pPr>
            <a:endParaRPr/>
          </a:p>
          <a:p>
            <a:pPr marL="0" indent="0">
              <a:lnSpc>
                <a:spcPct val="88000"/>
              </a:lnSpc>
              <a:buSzTx/>
              <a:buFont typeface="Wingdings 2"/>
              <a:buNone/>
              <a:defRPr sz="1600">
                <a:solidFill>
                  <a:srgbClr val="FFFFFF"/>
                </a:solidFill>
              </a:defRPr>
            </a:pPr>
            <a:r>
              <a:t>Afstand fra øjne til aktivitet: xxx cm</a:t>
            </a:r>
          </a:p>
        </p:txBody>
      </p:sp>
      <p:sp>
        <p:nvSpPr>
          <p:cNvPr id="410" name="Lige pilforbindelse 6"/>
          <p:cNvSpPr/>
          <p:nvPr/>
        </p:nvSpPr>
        <p:spPr>
          <a:xfrm>
            <a:off x="760879" y="2314235"/>
            <a:ext cx="978435" cy="1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1" name="Tekstfelt 7"/>
          <p:cNvSpPr txBox="1"/>
          <p:nvPr/>
        </p:nvSpPr>
        <p:spPr>
          <a:xfrm>
            <a:off x="755575" y="2530185"/>
            <a:ext cx="2769428" cy="332741"/>
          </a:xfrm>
          <a:prstGeom prst="rect">
            <a:avLst/>
          </a:prstGeom>
          <a:solidFill>
            <a:srgbClr val="F0F6E5">
              <a:alpha val="2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t>Note:</a:t>
            </a:r>
          </a:p>
        </p:txBody>
      </p:sp>
      <p:sp>
        <p:nvSpPr>
          <p:cNvPr id="412" name="Titel 1"/>
          <p:cNvSpPr txBox="1">
            <a:spLocks noGrp="1"/>
          </p:cNvSpPr>
          <p:nvPr>
            <p:ph type="title"/>
          </p:nvPr>
        </p:nvSpPr>
        <p:spPr>
          <a:xfrm>
            <a:off x="767857" y="808045"/>
            <a:ext cx="3031852" cy="63957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56615">
              <a:defRPr sz="1871" b="0"/>
            </a:lvl1pPr>
          </a:lstStyle>
          <a:p>
            <a:r>
              <a:t>Billede af aktiviteten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35177912-CE5B-3131-35FA-813001064728}"/>
              </a:ext>
            </a:extLst>
          </p:cNvPr>
          <p:cNvSpPr txBox="1"/>
          <p:nvPr/>
        </p:nvSpPr>
        <p:spPr>
          <a:xfrm>
            <a:off x="9403721" y="4714593"/>
            <a:ext cx="23713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Målinger fra skuffe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Billede 11" descr="Billed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6331" y="1502189"/>
            <a:ext cx="2968689" cy="2226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Pladsholder til indhold 5" descr="Pladsholder til indho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328" y="802972"/>
            <a:ext cx="4131002" cy="5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Tekstfelt 21"/>
          <p:cNvSpPr txBox="1"/>
          <p:nvPr/>
        </p:nvSpPr>
        <p:spPr>
          <a:xfrm>
            <a:off x="3793651" y="851103"/>
            <a:ext cx="2576668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rPr dirty="0" err="1"/>
              <a:t>xxxx</a:t>
            </a:r>
            <a:r>
              <a:rPr dirty="0"/>
              <a:t>  Lux </a:t>
            </a:r>
            <a:r>
              <a:rPr dirty="0" err="1"/>
              <a:t>xxxx</a:t>
            </a:r>
            <a:r>
              <a:rPr dirty="0"/>
              <a:t> CRI </a:t>
            </a:r>
            <a:r>
              <a:rPr dirty="0" err="1"/>
              <a:t>xxxx</a:t>
            </a:r>
            <a:r>
              <a:rPr dirty="0"/>
              <a:t>  K</a:t>
            </a:r>
          </a:p>
        </p:txBody>
      </p:sp>
      <p:sp>
        <p:nvSpPr>
          <p:cNvPr id="382" name="Tekstfelt 22"/>
          <p:cNvSpPr txBox="1"/>
          <p:nvPr/>
        </p:nvSpPr>
        <p:spPr>
          <a:xfrm>
            <a:off x="6601955" y="3921929"/>
            <a:ext cx="2586247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rPr dirty="0" err="1"/>
              <a:t>xxxx</a:t>
            </a:r>
            <a:r>
              <a:rPr dirty="0"/>
              <a:t>  Lux </a:t>
            </a:r>
            <a:r>
              <a:rPr dirty="0" err="1"/>
              <a:t>xxxx</a:t>
            </a:r>
            <a:r>
              <a:rPr dirty="0"/>
              <a:t> CRI </a:t>
            </a:r>
            <a:r>
              <a:rPr dirty="0" err="1"/>
              <a:t>xxxx</a:t>
            </a:r>
            <a:r>
              <a:rPr dirty="0"/>
              <a:t>  K</a:t>
            </a:r>
          </a:p>
        </p:txBody>
      </p:sp>
      <p:sp>
        <p:nvSpPr>
          <p:cNvPr id="383" name="Tekstfelt 23"/>
          <p:cNvSpPr txBox="1"/>
          <p:nvPr/>
        </p:nvSpPr>
        <p:spPr>
          <a:xfrm>
            <a:off x="6544875" y="864004"/>
            <a:ext cx="2643327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xxxx  Lux xxxx CRI xxxx  K</a:t>
            </a:r>
          </a:p>
        </p:txBody>
      </p:sp>
      <p:sp>
        <p:nvSpPr>
          <p:cNvPr id="384" name="Tekstfelt 14"/>
          <p:cNvSpPr txBox="1"/>
          <p:nvPr/>
        </p:nvSpPr>
        <p:spPr>
          <a:xfrm>
            <a:off x="3855136" y="3925911"/>
            <a:ext cx="2550299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rPr dirty="0" err="1"/>
              <a:t>xxxx</a:t>
            </a:r>
            <a:r>
              <a:rPr dirty="0"/>
              <a:t>  Lux </a:t>
            </a:r>
            <a:r>
              <a:rPr dirty="0" err="1"/>
              <a:t>xxxx</a:t>
            </a:r>
            <a:r>
              <a:rPr dirty="0"/>
              <a:t> CRI </a:t>
            </a:r>
            <a:r>
              <a:rPr dirty="0" err="1"/>
              <a:t>xxxx</a:t>
            </a:r>
            <a:r>
              <a:rPr dirty="0"/>
              <a:t>  K</a:t>
            </a:r>
          </a:p>
        </p:txBody>
      </p:sp>
      <p:grpSp>
        <p:nvGrpSpPr>
          <p:cNvPr id="387" name="Ellipse 36"/>
          <p:cNvGrpSpPr/>
          <p:nvPr/>
        </p:nvGrpSpPr>
        <p:grpSpPr>
          <a:xfrm>
            <a:off x="5171492" y="2147914"/>
            <a:ext cx="639649" cy="764541"/>
            <a:chOff x="0" y="0"/>
            <a:chExt cx="639648" cy="764540"/>
          </a:xfrm>
        </p:grpSpPr>
        <p:sp>
          <p:nvSpPr>
            <p:cNvPr id="385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86" name="1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1</a:t>
              </a:r>
            </a:p>
          </p:txBody>
        </p:sp>
      </p:grpSp>
      <p:grpSp>
        <p:nvGrpSpPr>
          <p:cNvPr id="390" name="Ellipse 37"/>
          <p:cNvGrpSpPr/>
          <p:nvPr/>
        </p:nvGrpSpPr>
        <p:grpSpPr>
          <a:xfrm>
            <a:off x="5171523" y="4801326"/>
            <a:ext cx="639649" cy="764541"/>
            <a:chOff x="0" y="0"/>
            <a:chExt cx="639648" cy="764540"/>
          </a:xfrm>
        </p:grpSpPr>
        <p:sp>
          <p:nvSpPr>
            <p:cNvPr id="388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89" name="2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2</a:t>
              </a:r>
            </a:p>
          </p:txBody>
        </p:sp>
      </p:grpSp>
      <p:grpSp>
        <p:nvGrpSpPr>
          <p:cNvPr id="393" name="Ellipse 38"/>
          <p:cNvGrpSpPr/>
          <p:nvPr/>
        </p:nvGrpSpPr>
        <p:grpSpPr>
          <a:xfrm>
            <a:off x="7168717" y="2130260"/>
            <a:ext cx="639649" cy="764541"/>
            <a:chOff x="0" y="0"/>
            <a:chExt cx="639648" cy="764540"/>
          </a:xfrm>
        </p:grpSpPr>
        <p:sp>
          <p:nvSpPr>
            <p:cNvPr id="391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92" name="3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3</a:t>
              </a:r>
            </a:p>
          </p:txBody>
        </p:sp>
      </p:grpSp>
      <p:grpSp>
        <p:nvGrpSpPr>
          <p:cNvPr id="396" name="Ellipse 39"/>
          <p:cNvGrpSpPr/>
          <p:nvPr/>
        </p:nvGrpSpPr>
        <p:grpSpPr>
          <a:xfrm>
            <a:off x="7168718" y="4817582"/>
            <a:ext cx="639649" cy="764541"/>
            <a:chOff x="0" y="0"/>
            <a:chExt cx="639648" cy="764540"/>
          </a:xfrm>
        </p:grpSpPr>
        <p:sp>
          <p:nvSpPr>
            <p:cNvPr id="394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95" name="4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4</a:t>
              </a:r>
            </a:p>
          </p:txBody>
        </p:sp>
      </p:grpSp>
      <p:sp>
        <p:nvSpPr>
          <p:cNvPr id="397" name="Tekstfelt 29"/>
          <p:cNvSpPr txBox="1"/>
          <p:nvPr/>
        </p:nvSpPr>
        <p:spPr>
          <a:xfrm>
            <a:off x="1216807" y="4161178"/>
            <a:ext cx="2585395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Der </a:t>
            </a:r>
            <a:r>
              <a:rPr dirty="0" err="1"/>
              <a:t>måles</a:t>
            </a:r>
            <a:r>
              <a:rPr dirty="0"/>
              <a:t> </a:t>
            </a:r>
            <a:r>
              <a:rPr dirty="0" err="1"/>
              <a:t>på</a:t>
            </a:r>
            <a:r>
              <a:rPr dirty="0"/>
              <a:t> </a:t>
            </a:r>
            <a:r>
              <a:rPr dirty="0" err="1"/>
              <a:t>skabets</a:t>
            </a:r>
            <a:r>
              <a:rPr dirty="0"/>
              <a:t>/</a:t>
            </a:r>
            <a:r>
              <a:rPr dirty="0" err="1"/>
              <a:t>skuffens</a:t>
            </a:r>
            <a:r>
              <a:rPr dirty="0"/>
              <a:t> </a:t>
            </a:r>
            <a:r>
              <a:rPr dirty="0" err="1"/>
              <a:t>overflade</a:t>
            </a:r>
            <a:endParaRPr dirty="0"/>
          </a:p>
        </p:txBody>
      </p:sp>
      <p:sp>
        <p:nvSpPr>
          <p:cNvPr id="398" name="Rektangel 31"/>
          <p:cNvSpPr/>
          <p:nvPr/>
        </p:nvSpPr>
        <p:spPr>
          <a:xfrm>
            <a:off x="815582" y="5842942"/>
            <a:ext cx="223447" cy="328763"/>
          </a:xfrm>
          <a:prstGeom prst="rect">
            <a:avLst/>
          </a:prstGeom>
          <a:ln w="12700">
            <a:solidFill>
              <a:srgbClr val="F0F6E5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9" name="Rutediagram: Forbindelse 32"/>
          <p:cNvSpPr/>
          <p:nvPr/>
        </p:nvSpPr>
        <p:spPr>
          <a:xfrm>
            <a:off x="873468" y="5942453"/>
            <a:ext cx="107675" cy="159039"/>
          </a:xfrm>
          <a:prstGeom prst="ellipse">
            <a:avLst/>
          </a:prstGeom>
          <a:solidFill>
            <a:srgbClr val="F0F6E5"/>
          </a:solidFill>
          <a:ln w="12700">
            <a:solidFill>
              <a:srgbClr val="756F3C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0" name="Tekstfelt 25"/>
          <p:cNvSpPr txBox="1"/>
          <p:nvPr/>
        </p:nvSpPr>
        <p:spPr>
          <a:xfrm>
            <a:off x="1152670" y="5731800"/>
            <a:ext cx="2910265" cy="574041"/>
          </a:xfrm>
          <a:prstGeom prst="rect">
            <a:avLst/>
          </a:prstGeom>
          <a:solidFill>
            <a:srgbClr val="F0F6E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Sensors retning – udad ved skab</a:t>
            </a:r>
          </a:p>
        </p:txBody>
      </p:sp>
      <p:grpSp>
        <p:nvGrpSpPr>
          <p:cNvPr id="403" name="Ellipse 40"/>
          <p:cNvGrpSpPr/>
          <p:nvPr/>
        </p:nvGrpSpPr>
        <p:grpSpPr>
          <a:xfrm>
            <a:off x="9955042" y="2533620"/>
            <a:ext cx="639649" cy="764541"/>
            <a:chOff x="0" y="0"/>
            <a:chExt cx="639648" cy="764540"/>
          </a:xfrm>
        </p:grpSpPr>
        <p:sp>
          <p:nvSpPr>
            <p:cNvPr id="401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2" name="1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1</a:t>
              </a:r>
            </a:p>
          </p:txBody>
        </p:sp>
      </p:grpSp>
      <p:sp>
        <p:nvSpPr>
          <p:cNvPr id="404" name="Tekstfelt 41"/>
          <p:cNvSpPr txBox="1"/>
          <p:nvPr/>
        </p:nvSpPr>
        <p:spPr>
          <a:xfrm>
            <a:off x="9173985" y="5116021"/>
            <a:ext cx="2549922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rPr dirty="0" err="1"/>
              <a:t>xxxx</a:t>
            </a:r>
            <a:r>
              <a:rPr dirty="0"/>
              <a:t>  Lux </a:t>
            </a:r>
            <a:r>
              <a:rPr dirty="0" err="1"/>
              <a:t>xxxx</a:t>
            </a:r>
            <a:r>
              <a:rPr dirty="0"/>
              <a:t> CRI </a:t>
            </a:r>
            <a:r>
              <a:rPr dirty="0" err="1"/>
              <a:t>xxxx</a:t>
            </a:r>
            <a:r>
              <a:rPr dirty="0"/>
              <a:t>  K</a:t>
            </a:r>
          </a:p>
        </p:txBody>
      </p:sp>
      <p:sp>
        <p:nvSpPr>
          <p:cNvPr id="405" name="Lige forbindelse 10"/>
          <p:cNvSpPr/>
          <p:nvPr/>
        </p:nvSpPr>
        <p:spPr>
          <a:xfrm>
            <a:off x="6458368" y="802972"/>
            <a:ext cx="67385" cy="5502869"/>
          </a:xfrm>
          <a:prstGeom prst="line">
            <a:avLst/>
          </a:prstGeom>
          <a:ln w="25400">
            <a:solidFill>
              <a:srgbClr val="CEC8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6" name="Lige forbindelse 42"/>
          <p:cNvSpPr/>
          <p:nvPr/>
        </p:nvSpPr>
        <p:spPr>
          <a:xfrm flipH="1">
            <a:off x="4291270" y="3556972"/>
            <a:ext cx="4160060" cy="23951"/>
          </a:xfrm>
          <a:prstGeom prst="line">
            <a:avLst/>
          </a:prstGeom>
          <a:ln w="25400">
            <a:solidFill>
              <a:srgbClr val="CEC8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7" name="Tekstfelt 26"/>
          <p:cNvSpPr txBox="1"/>
          <p:nvPr/>
        </p:nvSpPr>
        <p:spPr>
          <a:xfrm>
            <a:off x="1141167" y="5116021"/>
            <a:ext cx="2918853" cy="574041"/>
          </a:xfrm>
          <a:prstGeom prst="rect">
            <a:avLst/>
          </a:prstGeom>
          <a:solidFill>
            <a:srgbClr val="F0F6E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Sensors retning–opad ved skuffe</a:t>
            </a:r>
          </a:p>
        </p:txBody>
      </p:sp>
      <p:pic>
        <p:nvPicPr>
          <p:cNvPr id="408" name="Grafik 27" descr="Grafik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08344" y="5302830"/>
            <a:ext cx="437924" cy="437924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Tekstfelt 7"/>
          <p:cNvSpPr txBox="1"/>
          <p:nvPr/>
        </p:nvSpPr>
        <p:spPr>
          <a:xfrm>
            <a:off x="778010" y="2220657"/>
            <a:ext cx="2769428" cy="332741"/>
          </a:xfrm>
          <a:prstGeom prst="rect">
            <a:avLst/>
          </a:prstGeom>
          <a:solidFill>
            <a:srgbClr val="F0F6E5">
              <a:alpha val="25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t>Note:</a:t>
            </a:r>
          </a:p>
        </p:txBody>
      </p:sp>
      <p:sp>
        <p:nvSpPr>
          <p:cNvPr id="412" name="Titel 1"/>
          <p:cNvSpPr txBox="1">
            <a:spLocks noGrp="1"/>
          </p:cNvSpPr>
          <p:nvPr>
            <p:ph type="title"/>
          </p:nvPr>
        </p:nvSpPr>
        <p:spPr>
          <a:xfrm>
            <a:off x="767857" y="808045"/>
            <a:ext cx="3031852" cy="63957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56615">
              <a:defRPr sz="1871" b="0"/>
            </a:lvl1pPr>
          </a:lstStyle>
          <a:p>
            <a:r>
              <a:t>Billede af aktiviteten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35177912-CE5B-3131-35FA-813001064728}"/>
              </a:ext>
            </a:extLst>
          </p:cNvPr>
          <p:cNvSpPr txBox="1"/>
          <p:nvPr/>
        </p:nvSpPr>
        <p:spPr>
          <a:xfrm>
            <a:off x="9403721" y="4714593"/>
            <a:ext cx="23713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Målinger fra skuffe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58BE0CF-7092-258F-0B25-45C0D8F4C14B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A70D6B24-8996-7565-2AA0-665924A7127A}"/>
              </a:ext>
            </a:extLst>
          </p:cNvPr>
          <p:cNvSpPr txBox="1">
            <a:spLocks/>
          </p:cNvSpPr>
          <p:nvPr/>
        </p:nvSpPr>
        <p:spPr>
          <a:xfrm>
            <a:off x="807695" y="1282491"/>
            <a:ext cx="3031853" cy="950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rmAutofit/>
          </a:bodyPr>
          <a:lstStyle>
            <a:lvl1pPr marL="305999" marR="0" indent="-305999" algn="l" defTabSz="457200" rtl="0" latinLnBrk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92000"/>
              <a:buFontTx/>
              <a:buChar char="◼"/>
              <a:tabLst/>
              <a:defRPr sz="2000" b="0" i="0" u="none" strike="noStrike" cap="none" spc="0" baseline="0">
                <a:solidFill>
                  <a:srgbClr val="4E3B3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663999" marR="0" indent="-339999" algn="l" defTabSz="457200" rtl="0" latinLnBrk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92000"/>
              <a:buFontTx/>
              <a:buChar char="◼"/>
              <a:tabLst/>
              <a:defRPr sz="2000" b="0" i="0" u="none" strike="noStrike" cap="none" spc="0" baseline="0">
                <a:solidFill>
                  <a:srgbClr val="4E3B3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967500" marR="0" indent="-337500" algn="l" defTabSz="457200" rtl="0" latinLnBrk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92000"/>
              <a:buFontTx/>
              <a:buChar char="◼"/>
              <a:tabLst/>
              <a:defRPr sz="2000" b="0" i="0" u="none" strike="noStrike" cap="none" spc="0" baseline="0">
                <a:solidFill>
                  <a:srgbClr val="4E3B3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342285" marR="0" indent="-334285" algn="l" defTabSz="457200" rtl="0" latinLnBrk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92000"/>
              <a:buFontTx/>
              <a:buChar char="◼"/>
              <a:tabLst/>
              <a:defRPr sz="2000" b="0" i="0" u="none" strike="noStrike" cap="none" spc="0" baseline="0">
                <a:solidFill>
                  <a:srgbClr val="4E3B3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1702285" marR="0" indent="-334285" algn="l" defTabSz="457200" rtl="0" latinLnBrk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92000"/>
              <a:buFontTx/>
              <a:buChar char="◼"/>
              <a:tabLst/>
              <a:defRPr sz="2000" b="0" i="0" u="none" strike="noStrike" cap="none" spc="0" baseline="0">
                <a:solidFill>
                  <a:srgbClr val="4E3B3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1995249" marR="0" indent="-323850" algn="l" defTabSz="457200" rtl="0" latinLnBrk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92000"/>
              <a:buFontTx/>
              <a:buChar char="◼"/>
              <a:tabLst/>
              <a:defRPr sz="1700" b="0" i="0" u="none" strike="noStrike" cap="none" spc="0" baseline="0">
                <a:solidFill>
                  <a:srgbClr val="40404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2295250" marR="0" indent="-323850" algn="l" defTabSz="457200" rtl="0" latinLnBrk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92000"/>
              <a:buFontTx/>
              <a:buChar char="◼"/>
              <a:tabLst/>
              <a:defRPr sz="1700" b="0" i="0" u="none" strike="noStrike" cap="none" spc="0" baseline="0">
                <a:solidFill>
                  <a:srgbClr val="40404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2595249" marR="0" indent="-323850" algn="l" defTabSz="457200" rtl="0" latinLnBrk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92000"/>
              <a:buFontTx/>
              <a:buChar char="◼"/>
              <a:tabLst/>
              <a:defRPr sz="1700" b="0" i="0" u="none" strike="noStrike" cap="none" spc="0" baseline="0">
                <a:solidFill>
                  <a:srgbClr val="40404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2895250" marR="0" indent="-323850" algn="l" defTabSz="457200" rtl="0" latinLnBrk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92000"/>
              <a:buFontTx/>
              <a:buChar char="◼"/>
              <a:tabLst/>
              <a:defRPr sz="1700" b="0" i="0" u="none" strike="noStrike" cap="none" spc="0" baseline="0">
                <a:solidFill>
                  <a:srgbClr val="40404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 defTabSz="411479" hangingPunct="1">
              <a:lnSpc>
                <a:spcPct val="88000"/>
              </a:lnSpc>
              <a:spcBef>
                <a:spcPts val="500"/>
              </a:spcBef>
              <a:buSzTx/>
              <a:buFont typeface="Wingdings 2"/>
              <a:buNone/>
              <a:defRPr sz="720">
                <a:solidFill>
                  <a:srgbClr val="FFFFFF"/>
                </a:solidFill>
              </a:defRPr>
            </a:pPr>
            <a:endParaRPr lang="da-DK" sz="720">
              <a:solidFill>
                <a:srgbClr val="FFFFFF"/>
              </a:solidFill>
            </a:endParaRPr>
          </a:p>
          <a:p>
            <a:pPr marL="0" indent="0" defTabSz="411479" hangingPunct="1">
              <a:lnSpc>
                <a:spcPct val="88000"/>
              </a:lnSpc>
              <a:spcBef>
                <a:spcPts val="500"/>
              </a:spcBef>
              <a:buSzTx/>
              <a:buFont typeface="Wingdings 2"/>
              <a:buNone/>
              <a:defRPr sz="1619">
                <a:solidFill>
                  <a:schemeClr val="accent1"/>
                </a:solidFill>
              </a:defRPr>
            </a:pPr>
            <a:r>
              <a:rPr lang="da-DK" sz="1619">
                <a:solidFill>
                  <a:schemeClr val="accent1"/>
                </a:solidFill>
              </a:rPr>
              <a:t>Her benyttes aktivitetsbilledet fra hjemmet eller standartbillede.</a:t>
            </a:r>
            <a:endParaRPr lang="da-DK" sz="1619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0473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ZoneTexte 55"/>
          <p:cNvSpPr txBox="1"/>
          <p:nvPr/>
        </p:nvSpPr>
        <p:spPr>
          <a:xfrm>
            <a:off x="1102994" y="1950871"/>
            <a:ext cx="10024111" cy="304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					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1. 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Aktivitet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: 				</a:t>
            </a:r>
            <a:r>
              <a:rPr kumimoji="0" lang="da-DK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     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xxx – </a:t>
            </a:r>
            <a:r>
              <a:rPr lang="da-DK" sz="2400" dirty="0">
                <a:solidFill>
                  <a:srgbClr val="A09852"/>
                </a:solidFill>
                <a:latin typeface="Helvetica"/>
                <a:cs typeface="Helvetica"/>
              </a:rPr>
              <a:t>TV</a:t>
            </a:r>
            <a:endParaRPr kumimoji="0" lang="da-DK" sz="2400" b="0" i="0" u="none" strike="noStrike" kern="0" cap="none" spc="0" normalizeH="0" baseline="0" noProof="0" dirty="0">
              <a:ln>
                <a:noFill/>
              </a:ln>
              <a:solidFill>
                <a:srgbClr val="A09852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A09852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Beskrivelse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af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problematik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:		</a:t>
            </a:r>
            <a:r>
              <a:rPr kumimoji="0" lang="da-DK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     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xxx</a:t>
            </a:r>
            <a:endParaRPr kumimoji="0" lang="da-DK" sz="2400" b="0" i="0" u="none" strike="noStrike" kern="0" cap="none" spc="0" normalizeH="0" baseline="0" noProof="0" dirty="0">
              <a:ln>
                <a:noFill/>
              </a:ln>
              <a:solidFill>
                <a:srgbClr val="A09852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A09852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Dato «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Hjemme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»:			</a:t>
            </a:r>
            <a:r>
              <a:rPr kumimoji="0" lang="da-DK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     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x/x-xx		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Dato «Lysrum»:			</a:t>
            </a:r>
            <a:r>
              <a:rPr kumimoji="0" lang="da-DK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     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x/x-xx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1404720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dsholder til tekst 3"/>
          <p:cNvSpPr txBox="1">
            <a:spLocks noGrp="1"/>
          </p:cNvSpPr>
          <p:nvPr>
            <p:ph type="body" sz="quarter" idx="1"/>
          </p:nvPr>
        </p:nvSpPr>
        <p:spPr>
          <a:xfrm>
            <a:off x="767855" y="1026096"/>
            <a:ext cx="3031852" cy="4095198"/>
          </a:xfrm>
          <a:prstGeom prst="rect">
            <a:avLst/>
          </a:prstGeom>
        </p:spPr>
        <p:txBody>
          <a:bodyPr anchor="t"/>
          <a:lstStyle/>
          <a:p>
            <a:pPr marL="0" indent="0">
              <a:buSzTx/>
              <a:buFont typeface="Wingdings 2"/>
              <a:buNone/>
              <a:defRPr sz="1600" b="1">
                <a:solidFill>
                  <a:srgbClr val="FFFFFF"/>
                </a:solidFill>
              </a:defRPr>
            </a:pPr>
            <a:r>
              <a:rPr dirty="0" err="1"/>
              <a:t>Målingerne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selve</a:t>
            </a:r>
            <a:r>
              <a:rPr dirty="0"/>
              <a:t> </a:t>
            </a:r>
            <a:r>
              <a:rPr dirty="0" err="1"/>
              <a:t>aktiviteten</a:t>
            </a:r>
            <a:r>
              <a:rPr dirty="0"/>
              <a:t> er </a:t>
            </a:r>
            <a:r>
              <a:rPr dirty="0" err="1"/>
              <a:t>når</a:t>
            </a:r>
            <a:r>
              <a:rPr dirty="0"/>
              <a:t> </a:t>
            </a:r>
            <a:r>
              <a:rPr dirty="0" err="1"/>
              <a:t>dagslys</a:t>
            </a:r>
            <a:r>
              <a:rPr dirty="0"/>
              <a:t> er </a:t>
            </a:r>
            <a:r>
              <a:rPr dirty="0" err="1"/>
              <a:t>trukket</a:t>
            </a:r>
            <a:r>
              <a:rPr dirty="0"/>
              <a:t> </a:t>
            </a:r>
            <a:r>
              <a:rPr dirty="0" err="1"/>
              <a:t>fra</a:t>
            </a:r>
            <a:endParaRPr dirty="0"/>
          </a:p>
          <a:p>
            <a:pPr marL="0" indent="0">
              <a:buSzTx/>
              <a:buFont typeface="Wingdings 2"/>
              <a:buNone/>
              <a:defRPr sz="1600">
                <a:solidFill>
                  <a:srgbClr val="FFFFFF"/>
                </a:solidFill>
              </a:defRPr>
            </a:pPr>
            <a:endParaRPr dirty="0"/>
          </a:p>
          <a:p>
            <a:pPr marL="0" indent="0">
              <a:buSzTx/>
              <a:buFont typeface="Wingdings 2"/>
              <a:buNone/>
              <a:defRPr sz="1600">
                <a:solidFill>
                  <a:srgbClr val="FFFFFF"/>
                </a:solidFill>
              </a:defRPr>
            </a:pPr>
            <a:r>
              <a:rPr dirty="0" err="1"/>
              <a:t>Mål</a:t>
            </a:r>
            <a:r>
              <a:rPr dirty="0"/>
              <a:t> </a:t>
            </a:r>
            <a:r>
              <a:rPr dirty="0" err="1"/>
              <a:t>lyset</a:t>
            </a:r>
            <a:r>
              <a:rPr dirty="0"/>
              <a:t> med </a:t>
            </a:r>
            <a:r>
              <a:rPr dirty="0" err="1"/>
              <a:t>lamperne</a:t>
            </a:r>
            <a:r>
              <a:rPr dirty="0"/>
              <a:t> </a:t>
            </a:r>
            <a:r>
              <a:rPr dirty="0" err="1"/>
              <a:t>tændt</a:t>
            </a:r>
            <a:r>
              <a:rPr dirty="0"/>
              <a:t>. </a:t>
            </a:r>
            <a:r>
              <a:rPr dirty="0" err="1"/>
              <a:t>Sluk</a:t>
            </a:r>
            <a:r>
              <a:rPr dirty="0"/>
              <a:t> </a:t>
            </a:r>
            <a:r>
              <a:rPr dirty="0" err="1"/>
              <a:t>lamperne</a:t>
            </a:r>
            <a:r>
              <a:rPr dirty="0"/>
              <a:t> og </a:t>
            </a:r>
            <a:r>
              <a:rPr dirty="0" err="1"/>
              <a:t>mål</a:t>
            </a:r>
            <a:r>
              <a:rPr dirty="0"/>
              <a:t> </a:t>
            </a:r>
            <a:r>
              <a:rPr dirty="0" err="1"/>
              <a:t>hurtigt</a:t>
            </a:r>
            <a:r>
              <a:rPr dirty="0"/>
              <a:t> </a:t>
            </a:r>
            <a:r>
              <a:rPr dirty="0" err="1"/>
              <a:t>igen</a:t>
            </a:r>
            <a:r>
              <a:rPr dirty="0"/>
              <a:t>. </a:t>
            </a:r>
            <a:r>
              <a:rPr dirty="0" err="1"/>
              <a:t>Træk</a:t>
            </a:r>
            <a:r>
              <a:rPr dirty="0"/>
              <a:t> </a:t>
            </a:r>
            <a:r>
              <a:rPr dirty="0" err="1"/>
              <a:t>disse</a:t>
            </a:r>
            <a:r>
              <a:rPr dirty="0"/>
              <a:t> to </a:t>
            </a:r>
            <a:r>
              <a:rPr dirty="0" err="1"/>
              <a:t>målinger</a:t>
            </a:r>
            <a:r>
              <a:rPr dirty="0"/>
              <a:t> </a:t>
            </a:r>
            <a:r>
              <a:rPr dirty="0" err="1"/>
              <a:t>fra</a:t>
            </a:r>
            <a:r>
              <a:rPr dirty="0"/>
              <a:t> </a:t>
            </a:r>
            <a:r>
              <a:rPr dirty="0" err="1"/>
              <a:t>hinanden</a:t>
            </a:r>
            <a:r>
              <a:rPr dirty="0"/>
              <a:t>. </a:t>
            </a:r>
            <a:endParaRPr lang="da-DK" dirty="0"/>
          </a:p>
          <a:p>
            <a:pPr marL="0" indent="0">
              <a:buSzTx/>
              <a:buFont typeface="Wingdings 2"/>
              <a:buNone/>
              <a:defRPr sz="1600">
                <a:solidFill>
                  <a:srgbClr val="FFFFFF"/>
                </a:solidFill>
              </a:defRPr>
            </a:pPr>
            <a:endParaRPr dirty="0"/>
          </a:p>
          <a:p>
            <a:pPr marL="0" indent="0">
              <a:lnSpc>
                <a:spcPct val="100000"/>
              </a:lnSpc>
              <a:buSzTx/>
              <a:buFont typeface="Wingdings 2"/>
              <a:buNone/>
              <a:defRPr sz="1600" i="1">
                <a:solidFill>
                  <a:srgbClr val="FFFFFF"/>
                </a:solidFill>
              </a:defRPr>
            </a:pPr>
            <a:r>
              <a:rPr dirty="0"/>
              <a:t>Eksempel:</a:t>
            </a:r>
          </a:p>
          <a:p>
            <a:pPr marL="0" indent="0">
              <a:lnSpc>
                <a:spcPct val="100000"/>
              </a:lnSpc>
              <a:buSzTx/>
              <a:buFont typeface="Wingdings 2"/>
              <a:buNone/>
              <a:defRPr sz="1600" i="1">
                <a:solidFill>
                  <a:srgbClr val="FFFFFF"/>
                </a:solidFill>
              </a:defRPr>
            </a:pPr>
            <a:r>
              <a:rPr dirty="0"/>
              <a:t>487 lux med </a:t>
            </a:r>
            <a:r>
              <a:rPr dirty="0" err="1"/>
              <a:t>lampen</a:t>
            </a:r>
            <a:r>
              <a:rPr dirty="0"/>
              <a:t> </a:t>
            </a:r>
            <a:r>
              <a:rPr dirty="0" err="1"/>
              <a:t>tændt</a:t>
            </a:r>
            <a:endParaRPr dirty="0"/>
          </a:p>
          <a:p>
            <a:pPr marL="0" indent="0">
              <a:lnSpc>
                <a:spcPct val="100000"/>
              </a:lnSpc>
              <a:buSzTx/>
              <a:buFont typeface="Wingdings 2"/>
              <a:buNone/>
              <a:defRPr sz="1600" i="1">
                <a:solidFill>
                  <a:srgbClr val="FFFFFF"/>
                </a:solidFill>
              </a:defRPr>
            </a:pPr>
            <a:r>
              <a:rPr dirty="0"/>
              <a:t>231 lux med </a:t>
            </a:r>
            <a:r>
              <a:rPr dirty="0" err="1"/>
              <a:t>lampen</a:t>
            </a:r>
            <a:r>
              <a:rPr dirty="0"/>
              <a:t> </a:t>
            </a:r>
            <a:r>
              <a:rPr dirty="0" err="1"/>
              <a:t>slukket</a:t>
            </a:r>
            <a:r>
              <a:rPr dirty="0"/>
              <a:t>.</a:t>
            </a:r>
          </a:p>
          <a:p>
            <a:pPr marL="0" indent="0">
              <a:lnSpc>
                <a:spcPct val="100000"/>
              </a:lnSpc>
              <a:buSzTx/>
              <a:buFont typeface="Wingdings 2"/>
              <a:buNone/>
              <a:defRPr sz="1600" i="1">
                <a:solidFill>
                  <a:srgbClr val="FFFFFF"/>
                </a:solidFill>
              </a:defRPr>
            </a:pPr>
            <a:r>
              <a:rPr dirty="0" err="1"/>
              <a:t>Lampens</a:t>
            </a:r>
            <a:r>
              <a:rPr dirty="0"/>
              <a:t> </a:t>
            </a:r>
            <a:r>
              <a:rPr dirty="0" err="1"/>
              <a:t>udbytte</a:t>
            </a:r>
            <a:r>
              <a:rPr dirty="0"/>
              <a:t> er:</a:t>
            </a:r>
          </a:p>
          <a:p>
            <a:pPr marL="0" indent="0">
              <a:lnSpc>
                <a:spcPct val="100000"/>
              </a:lnSpc>
              <a:buSzTx/>
              <a:buFont typeface="Wingdings 2"/>
              <a:buNone/>
              <a:defRPr sz="1600" i="1">
                <a:solidFill>
                  <a:srgbClr val="FFFFFF"/>
                </a:solidFill>
              </a:defRPr>
            </a:pPr>
            <a:r>
              <a:rPr dirty="0"/>
              <a:t>487-231= 256 lux</a:t>
            </a:r>
          </a:p>
        </p:txBody>
      </p:sp>
      <p:sp>
        <p:nvSpPr>
          <p:cNvPr id="115" name="Tekstfelt 20"/>
          <p:cNvSpPr txBox="1"/>
          <p:nvPr/>
        </p:nvSpPr>
        <p:spPr>
          <a:xfrm>
            <a:off x="4980488" y="4736525"/>
            <a:ext cx="1423288" cy="375022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dirty="0"/>
              <a:t>        Lux      </a:t>
            </a:r>
          </a:p>
        </p:txBody>
      </p:sp>
      <p:grpSp>
        <p:nvGrpSpPr>
          <p:cNvPr id="120" name="Ellipse 15"/>
          <p:cNvGrpSpPr/>
          <p:nvPr/>
        </p:nvGrpSpPr>
        <p:grpSpPr>
          <a:xfrm>
            <a:off x="5496614" y="2900948"/>
            <a:ext cx="599386" cy="764542"/>
            <a:chOff x="106031" y="1092173"/>
            <a:chExt cx="599385" cy="764541"/>
          </a:xfrm>
        </p:grpSpPr>
        <p:sp>
          <p:nvSpPr>
            <p:cNvPr id="118" name="Oval"/>
            <p:cNvSpPr/>
            <p:nvPr/>
          </p:nvSpPr>
          <p:spPr>
            <a:xfrm>
              <a:off x="106031" y="1177965"/>
              <a:ext cx="599385" cy="579987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9" name="1"/>
            <p:cNvSpPr txBox="1"/>
            <p:nvPr/>
          </p:nvSpPr>
          <p:spPr>
            <a:xfrm>
              <a:off x="228684" y="1092173"/>
              <a:ext cx="319687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1</a:t>
              </a:r>
            </a:p>
          </p:txBody>
        </p:sp>
      </p:grpSp>
      <p:sp>
        <p:nvSpPr>
          <p:cNvPr id="121" name="Tekstfelt 22"/>
          <p:cNvSpPr txBox="1"/>
          <p:nvPr/>
        </p:nvSpPr>
        <p:spPr>
          <a:xfrm>
            <a:off x="7742372" y="4757665"/>
            <a:ext cx="3681773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rPr dirty="0" err="1"/>
              <a:t>Registrer</a:t>
            </a:r>
            <a:r>
              <a:rPr dirty="0"/>
              <a:t> </a:t>
            </a:r>
            <a:r>
              <a:rPr dirty="0" err="1"/>
              <a:t>målingerne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kassen</a:t>
            </a:r>
            <a:endParaRPr dirty="0"/>
          </a:p>
        </p:txBody>
      </p:sp>
      <p:sp>
        <p:nvSpPr>
          <p:cNvPr id="122" name="Tekstfelt 18"/>
          <p:cNvSpPr txBox="1"/>
          <p:nvPr/>
        </p:nvSpPr>
        <p:spPr>
          <a:xfrm>
            <a:off x="7742371" y="1108660"/>
            <a:ext cx="3555784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/>
            </a:pPr>
            <a:r>
              <a:rPr dirty="0" err="1"/>
              <a:t>Afstand</a:t>
            </a:r>
            <a:r>
              <a:rPr dirty="0"/>
              <a:t> </a:t>
            </a:r>
            <a:r>
              <a:rPr dirty="0" err="1"/>
              <a:t>fra</a:t>
            </a:r>
            <a:r>
              <a:rPr dirty="0"/>
              <a:t> </a:t>
            </a:r>
            <a:r>
              <a:rPr dirty="0" err="1"/>
              <a:t>øjet</a:t>
            </a:r>
            <a:r>
              <a:rPr dirty="0"/>
              <a:t> </a:t>
            </a:r>
            <a:r>
              <a:rPr dirty="0" err="1"/>
              <a:t>til</a:t>
            </a:r>
            <a:r>
              <a:rPr dirty="0"/>
              <a:t> </a:t>
            </a:r>
            <a:r>
              <a:rPr dirty="0" err="1"/>
              <a:t>aktiviteten</a:t>
            </a:r>
            <a:r>
              <a:rPr dirty="0"/>
              <a:t>. </a:t>
            </a:r>
            <a:r>
              <a:rPr dirty="0" err="1"/>
              <a:t>Måles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cm og </a:t>
            </a:r>
            <a:r>
              <a:rPr dirty="0" err="1"/>
              <a:t>noteres</a:t>
            </a:r>
            <a:r>
              <a:rPr dirty="0"/>
              <a:t> </a:t>
            </a:r>
            <a:r>
              <a:rPr dirty="0" err="1"/>
              <a:t>på</a:t>
            </a:r>
            <a:r>
              <a:rPr dirty="0"/>
              <a:t> det </a:t>
            </a:r>
            <a:r>
              <a:rPr dirty="0" err="1"/>
              <a:t>relevante</a:t>
            </a:r>
            <a:r>
              <a:rPr dirty="0"/>
              <a:t> slide. </a:t>
            </a:r>
          </a:p>
          <a:p>
            <a:pPr>
              <a:defRPr sz="1600"/>
            </a:pPr>
            <a:r>
              <a:rPr dirty="0"/>
              <a:t>Den </a:t>
            </a:r>
            <a:r>
              <a:rPr dirty="0" err="1"/>
              <a:t>samme</a:t>
            </a:r>
            <a:r>
              <a:rPr dirty="0"/>
              <a:t> </a:t>
            </a:r>
            <a:r>
              <a:rPr dirty="0" err="1"/>
              <a:t>afstand</a:t>
            </a:r>
            <a:r>
              <a:rPr dirty="0"/>
              <a:t> </a:t>
            </a:r>
            <a:r>
              <a:rPr dirty="0" err="1"/>
              <a:t>benyttes</a:t>
            </a:r>
            <a:r>
              <a:rPr dirty="0"/>
              <a:t> </a:t>
            </a:r>
            <a:r>
              <a:rPr dirty="0" err="1"/>
              <a:t>til</a:t>
            </a:r>
            <a:r>
              <a:rPr dirty="0"/>
              <a:t> at </a:t>
            </a:r>
            <a:r>
              <a:rPr dirty="0" err="1"/>
              <a:t>finde</a:t>
            </a:r>
            <a:r>
              <a:rPr dirty="0"/>
              <a:t> </a:t>
            </a:r>
            <a:r>
              <a:rPr dirty="0" err="1"/>
              <a:t>punktet</a:t>
            </a:r>
            <a:r>
              <a:rPr dirty="0"/>
              <a:t> for </a:t>
            </a:r>
            <a:r>
              <a:rPr dirty="0" err="1"/>
              <a:t>måling</a:t>
            </a:r>
            <a:r>
              <a:rPr dirty="0"/>
              <a:t> 2 og 3</a:t>
            </a:r>
          </a:p>
        </p:txBody>
      </p:sp>
      <p:pic>
        <p:nvPicPr>
          <p:cNvPr id="123" name="Billede 8" descr="Bille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908" y="1478470"/>
            <a:ext cx="1060797" cy="15851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Tekstfelt 25"/>
          <p:cNvSpPr txBox="1"/>
          <p:nvPr/>
        </p:nvSpPr>
        <p:spPr>
          <a:xfrm>
            <a:off x="7742371" y="3128741"/>
            <a:ext cx="3681773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rPr dirty="0" err="1"/>
              <a:t>Punkt</a:t>
            </a:r>
            <a:r>
              <a:rPr dirty="0"/>
              <a:t> for </a:t>
            </a:r>
            <a:r>
              <a:rPr dirty="0" err="1"/>
              <a:t>måling</a:t>
            </a:r>
            <a:endParaRPr dirty="0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50ADA939-0BC8-8910-7C39-F436A9F20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778" y="5573001"/>
            <a:ext cx="2694666" cy="432854"/>
          </a:xfrm>
          <a:prstGeom prst="rect">
            <a:avLst/>
          </a:prstGeom>
        </p:spPr>
      </p:pic>
      <p:sp>
        <p:nvSpPr>
          <p:cNvPr id="4" name="Tekstfelt 22">
            <a:extLst>
              <a:ext uri="{FF2B5EF4-FFF2-40B4-BE49-F238E27FC236}">
                <a16:creationId xmlns:a16="http://schemas.microsoft.com/office/drawing/2014/main" id="{50E30BCF-3591-2358-120A-1A84FB996339}"/>
              </a:ext>
            </a:extLst>
          </p:cNvPr>
          <p:cNvSpPr txBox="1"/>
          <p:nvPr/>
        </p:nvSpPr>
        <p:spPr>
          <a:xfrm>
            <a:off x="7679376" y="5573001"/>
            <a:ext cx="3681773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rPr lang="da-DK" dirty="0"/>
              <a:t>Efter afprøvningen kan CRI, Kelvin og lux noteres </a:t>
            </a:r>
            <a:endParaRPr dirty="0"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Titel 1"/>
          <p:cNvSpPr txBox="1">
            <a:spLocks noGrp="1"/>
          </p:cNvSpPr>
          <p:nvPr>
            <p:ph type="title"/>
          </p:nvPr>
        </p:nvSpPr>
        <p:spPr>
          <a:xfrm>
            <a:off x="767857" y="775794"/>
            <a:ext cx="3031852" cy="685801"/>
          </a:xfrm>
          <a:prstGeom prst="rect">
            <a:avLst/>
          </a:prstGeom>
        </p:spPr>
        <p:txBody>
          <a:bodyPr/>
          <a:lstStyle>
            <a:lvl1pPr defTabSz="384047">
              <a:defRPr sz="2016" b="0"/>
            </a:lvl1pPr>
          </a:lstStyle>
          <a:p>
            <a:r>
              <a:t>Overordnet billede </a:t>
            </a:r>
          </a:p>
        </p:txBody>
      </p:sp>
      <p:pic>
        <p:nvPicPr>
          <p:cNvPr id="453" name="Pladsholder til indhold 5" descr="Pladsholder til indho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460" y="758057"/>
            <a:ext cx="7442376" cy="5581782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Tekstfelt 8"/>
          <p:cNvSpPr txBox="1"/>
          <p:nvPr/>
        </p:nvSpPr>
        <p:spPr>
          <a:xfrm>
            <a:off x="4345316" y="3382247"/>
            <a:ext cx="2570679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xxxx  Lux xxxx CRI xxxx  K</a:t>
            </a:r>
          </a:p>
        </p:txBody>
      </p:sp>
      <p:sp>
        <p:nvSpPr>
          <p:cNvPr id="455" name="Tekstfelt 9"/>
          <p:cNvSpPr txBox="1"/>
          <p:nvPr/>
        </p:nvSpPr>
        <p:spPr>
          <a:xfrm>
            <a:off x="9050280" y="3354647"/>
            <a:ext cx="2617381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xxxx  Lux xxxx CRI xxxx  K</a:t>
            </a:r>
          </a:p>
        </p:txBody>
      </p:sp>
      <p:grpSp>
        <p:nvGrpSpPr>
          <p:cNvPr id="458" name="Ellipse 10"/>
          <p:cNvGrpSpPr/>
          <p:nvPr/>
        </p:nvGrpSpPr>
        <p:grpSpPr>
          <a:xfrm>
            <a:off x="9725036" y="2336678"/>
            <a:ext cx="639649" cy="764541"/>
            <a:chOff x="0" y="0"/>
            <a:chExt cx="639648" cy="764540"/>
          </a:xfrm>
        </p:grpSpPr>
        <p:sp>
          <p:nvSpPr>
            <p:cNvPr id="456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7" name="2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461" name="Ellipse 11"/>
          <p:cNvGrpSpPr/>
          <p:nvPr/>
        </p:nvGrpSpPr>
        <p:grpSpPr>
          <a:xfrm>
            <a:off x="5151235" y="2354292"/>
            <a:ext cx="639649" cy="764541"/>
            <a:chOff x="0" y="0"/>
            <a:chExt cx="639648" cy="764540"/>
          </a:xfrm>
        </p:grpSpPr>
        <p:sp>
          <p:nvSpPr>
            <p:cNvPr id="459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60" name="1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464" name="Ellipse 14"/>
          <p:cNvGrpSpPr/>
          <p:nvPr/>
        </p:nvGrpSpPr>
        <p:grpSpPr>
          <a:xfrm>
            <a:off x="7433595" y="872734"/>
            <a:ext cx="639649" cy="764541"/>
            <a:chOff x="0" y="0"/>
            <a:chExt cx="639648" cy="764540"/>
          </a:xfrm>
        </p:grpSpPr>
        <p:sp>
          <p:nvSpPr>
            <p:cNvPr id="462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63" name="3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465" name="Tekstfelt 19"/>
          <p:cNvSpPr txBox="1"/>
          <p:nvPr/>
        </p:nvSpPr>
        <p:spPr>
          <a:xfrm>
            <a:off x="8247530" y="1153423"/>
            <a:ext cx="2560301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xxxx  Lux xxxx CRI xxxx  K</a:t>
            </a:r>
          </a:p>
        </p:txBody>
      </p:sp>
      <p:sp>
        <p:nvSpPr>
          <p:cNvPr id="466" name="Tekstfelt 20"/>
          <p:cNvSpPr txBox="1"/>
          <p:nvPr/>
        </p:nvSpPr>
        <p:spPr>
          <a:xfrm>
            <a:off x="7316023" y="2602242"/>
            <a:ext cx="1213486" cy="815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t>TV skal være slukket</a:t>
            </a:r>
          </a:p>
        </p:txBody>
      </p:sp>
      <p:sp>
        <p:nvSpPr>
          <p:cNvPr id="468" name="Tekstfelt 44"/>
          <p:cNvSpPr txBox="1"/>
          <p:nvPr/>
        </p:nvSpPr>
        <p:spPr>
          <a:xfrm>
            <a:off x="6869236" y="4582996"/>
            <a:ext cx="218104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rPr dirty="0"/>
              <a:t>30 cm </a:t>
            </a:r>
            <a:r>
              <a:rPr dirty="0" err="1"/>
              <a:t>til</a:t>
            </a:r>
            <a:r>
              <a:rPr dirty="0"/>
              <a:t> </a:t>
            </a:r>
            <a:r>
              <a:rPr dirty="0" err="1"/>
              <a:t>siden</a:t>
            </a:r>
            <a:r>
              <a:rPr dirty="0"/>
              <a:t> </a:t>
            </a:r>
            <a:r>
              <a:rPr dirty="0" err="1"/>
              <a:t>eller</a:t>
            </a:r>
            <a:r>
              <a:rPr dirty="0"/>
              <a:t> op og 30 cm </a:t>
            </a:r>
            <a:r>
              <a:rPr dirty="0" err="1"/>
              <a:t>ud</a:t>
            </a:r>
            <a:r>
              <a:rPr dirty="0"/>
              <a:t> </a:t>
            </a:r>
            <a:r>
              <a:rPr dirty="0" err="1"/>
              <a:t>fra</a:t>
            </a:r>
            <a:r>
              <a:rPr dirty="0"/>
              <a:t> </a:t>
            </a:r>
            <a:r>
              <a:rPr dirty="0" err="1"/>
              <a:t>væg</a:t>
            </a:r>
            <a:endParaRPr dirty="0"/>
          </a:p>
        </p:txBody>
      </p:sp>
      <p:sp>
        <p:nvSpPr>
          <p:cNvPr id="469" name="Ellipse 49"/>
          <p:cNvSpPr/>
          <p:nvPr/>
        </p:nvSpPr>
        <p:spPr>
          <a:xfrm>
            <a:off x="5905276" y="4508217"/>
            <a:ext cx="904276" cy="723600"/>
          </a:xfrm>
          <a:prstGeom prst="ellipse">
            <a:avLst/>
          </a:prstGeom>
          <a:solidFill>
            <a:schemeClr val="accent1">
              <a:alpha val="75000"/>
            </a:schemeClr>
          </a:solidFill>
          <a:ln w="12700">
            <a:solidFill>
              <a:srgbClr val="756F3C"/>
            </a:solidFill>
            <a:miter/>
          </a:ln>
        </p:spPr>
        <p:txBody>
          <a:bodyPr lIns="45719" rIns="45719" anchor="ctr"/>
          <a:lstStyle/>
          <a:p>
            <a:pPr algn="ctr">
              <a:defRPr sz="4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0" name="Tekstfelt 50"/>
          <p:cNvSpPr txBox="1"/>
          <p:nvPr/>
        </p:nvSpPr>
        <p:spPr>
          <a:xfrm>
            <a:off x="6015131" y="4593994"/>
            <a:ext cx="82296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rPr dirty="0" err="1"/>
              <a:t>Sted</a:t>
            </a:r>
            <a:r>
              <a:rPr dirty="0"/>
              <a:t> for </a:t>
            </a:r>
            <a:r>
              <a:rPr dirty="0" err="1"/>
              <a:t>måling</a:t>
            </a:r>
            <a:endParaRPr dirty="0"/>
          </a:p>
        </p:txBody>
      </p:sp>
      <p:sp>
        <p:nvSpPr>
          <p:cNvPr id="471" name="Rektangel 51"/>
          <p:cNvSpPr/>
          <p:nvPr/>
        </p:nvSpPr>
        <p:spPr>
          <a:xfrm>
            <a:off x="830967" y="5852695"/>
            <a:ext cx="223447" cy="328763"/>
          </a:xfrm>
          <a:prstGeom prst="rect">
            <a:avLst/>
          </a:prstGeom>
          <a:ln w="12700">
            <a:solidFill>
              <a:srgbClr val="F0F6E5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2" name="Tekstfelt 52"/>
          <p:cNvSpPr txBox="1"/>
          <p:nvPr/>
        </p:nvSpPr>
        <p:spPr>
          <a:xfrm>
            <a:off x="1143711" y="5730056"/>
            <a:ext cx="2713079" cy="574041"/>
          </a:xfrm>
          <a:prstGeom prst="rect">
            <a:avLst/>
          </a:prstGeom>
          <a:solidFill>
            <a:srgbClr val="F0F6E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Sensors retning – indad mod væg</a:t>
            </a:r>
          </a:p>
        </p:txBody>
      </p:sp>
      <p:sp>
        <p:nvSpPr>
          <p:cNvPr id="2" name="Tekstfelt 6">
            <a:extLst>
              <a:ext uri="{FF2B5EF4-FFF2-40B4-BE49-F238E27FC236}">
                <a16:creationId xmlns:a16="http://schemas.microsoft.com/office/drawing/2014/main" id="{183D4950-DFC6-406C-0A5F-A3E32FA9993D}"/>
              </a:ext>
            </a:extLst>
          </p:cNvPr>
          <p:cNvSpPr txBox="1"/>
          <p:nvPr/>
        </p:nvSpPr>
        <p:spPr>
          <a:xfrm>
            <a:off x="657225" y="1690471"/>
            <a:ext cx="3257550" cy="1569660"/>
          </a:xfrm>
          <a:prstGeom prst="rect">
            <a:avLst/>
          </a:prstGeom>
          <a:solidFill>
            <a:schemeClr val="accent1">
              <a:alpha val="2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solidFill>
                  <a:srgbClr val="FFFFFF"/>
                </a:solidFill>
              </a:defRPr>
            </a:pPr>
            <a:r>
              <a:rPr dirty="0" err="1"/>
              <a:t>Omgivende</a:t>
            </a:r>
            <a:r>
              <a:rPr dirty="0"/>
              <a:t> </a:t>
            </a:r>
            <a:r>
              <a:rPr dirty="0" err="1"/>
              <a:t>lys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rummet</a:t>
            </a:r>
            <a:endParaRPr lang="da-DK" dirty="0"/>
          </a:p>
          <a:p>
            <a:pPr>
              <a:defRPr sz="1600">
                <a:solidFill>
                  <a:srgbClr val="FFFFFF"/>
                </a:solidFill>
              </a:defRPr>
            </a:pPr>
            <a:endParaRPr dirty="0"/>
          </a:p>
          <a:p>
            <a:pPr>
              <a:defRPr sz="1600">
                <a:solidFill>
                  <a:srgbClr val="FFFFFF"/>
                </a:solidFill>
              </a:defRPr>
            </a:pPr>
            <a:r>
              <a:rPr lang="da-DK" dirty="0"/>
              <a:t>Vertikal lux: xxx</a:t>
            </a:r>
          </a:p>
          <a:p>
            <a:pPr>
              <a:defRPr sz="1600">
                <a:solidFill>
                  <a:srgbClr val="FFFFFF"/>
                </a:solidFill>
              </a:defRPr>
            </a:pPr>
            <a:endParaRPr dirty="0"/>
          </a:p>
          <a:p>
            <a:pPr>
              <a:defRPr sz="1600">
                <a:solidFill>
                  <a:srgbClr val="FFFFFF"/>
                </a:solidFill>
              </a:defRPr>
            </a:pPr>
            <a:r>
              <a:rPr lang="da-DK" dirty="0"/>
              <a:t>Luminans:</a:t>
            </a:r>
          </a:p>
          <a:p>
            <a:pPr>
              <a:defRPr sz="1600">
                <a:solidFill>
                  <a:srgbClr val="FFFFFF"/>
                </a:solidFill>
              </a:defRPr>
            </a:pPr>
            <a:r>
              <a:rPr lang="da-DK" dirty="0"/>
              <a:t>x</a:t>
            </a:r>
            <a:r>
              <a:rPr dirty="0"/>
              <a:t>xx</a:t>
            </a:r>
            <a:r>
              <a:rPr lang="da-DK" dirty="0"/>
              <a:t> lux </a:t>
            </a:r>
            <a:r>
              <a:rPr dirty="0"/>
              <a:t>/3,14= xxx candela pr. m</a:t>
            </a:r>
            <a:r>
              <a:rPr baseline="30000" dirty="0"/>
              <a:t>2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5418D625-75D8-E70D-D106-88B335A6505C}"/>
              </a:ext>
            </a:extLst>
          </p:cNvPr>
          <p:cNvSpPr txBox="1"/>
          <p:nvPr/>
        </p:nvSpPr>
        <p:spPr>
          <a:xfrm>
            <a:off x="657225" y="3486673"/>
            <a:ext cx="3257550" cy="338554"/>
          </a:xfrm>
          <a:prstGeom prst="rect">
            <a:avLst/>
          </a:prstGeom>
          <a:solidFill>
            <a:srgbClr val="F0F6E5">
              <a:alpha val="2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rPr dirty="0"/>
              <a:t>Noter: 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Pladsholder til indhold 5" descr="Pladsholder til indho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038" y="725150"/>
            <a:ext cx="7454900" cy="5591174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Tekstfelt 21"/>
          <p:cNvSpPr txBox="1"/>
          <p:nvPr/>
        </p:nvSpPr>
        <p:spPr>
          <a:xfrm>
            <a:off x="4363230" y="3983313"/>
            <a:ext cx="2658749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xxxx  Lux xxxx CRI xxxx  K</a:t>
            </a:r>
          </a:p>
        </p:txBody>
      </p:sp>
      <p:sp>
        <p:nvSpPr>
          <p:cNvPr id="479" name="Tekstfelt 22"/>
          <p:cNvSpPr txBox="1"/>
          <p:nvPr/>
        </p:nvSpPr>
        <p:spPr>
          <a:xfrm>
            <a:off x="8977654" y="3983313"/>
            <a:ext cx="2607003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xxxx  Lux xxxx CRI xxxx  K</a:t>
            </a:r>
          </a:p>
        </p:txBody>
      </p:sp>
      <p:grpSp>
        <p:nvGrpSpPr>
          <p:cNvPr id="482" name="Ellipse 27"/>
          <p:cNvGrpSpPr/>
          <p:nvPr/>
        </p:nvGrpSpPr>
        <p:grpSpPr>
          <a:xfrm>
            <a:off x="9804965" y="3092300"/>
            <a:ext cx="639649" cy="764541"/>
            <a:chOff x="0" y="0"/>
            <a:chExt cx="639648" cy="764540"/>
          </a:xfrm>
        </p:grpSpPr>
        <p:sp>
          <p:nvSpPr>
            <p:cNvPr id="480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1" name="2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485" name="Ellipse 28"/>
          <p:cNvGrpSpPr/>
          <p:nvPr/>
        </p:nvGrpSpPr>
        <p:grpSpPr>
          <a:xfrm>
            <a:off x="5372780" y="3046729"/>
            <a:ext cx="639649" cy="764541"/>
            <a:chOff x="0" y="0"/>
            <a:chExt cx="639648" cy="764540"/>
          </a:xfrm>
        </p:grpSpPr>
        <p:sp>
          <p:nvSpPr>
            <p:cNvPr id="483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4" name="1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488" name="Ellipse 29"/>
          <p:cNvGrpSpPr/>
          <p:nvPr/>
        </p:nvGrpSpPr>
        <p:grpSpPr>
          <a:xfrm>
            <a:off x="7556337" y="1656393"/>
            <a:ext cx="639649" cy="764541"/>
            <a:chOff x="0" y="0"/>
            <a:chExt cx="639648" cy="764540"/>
          </a:xfrm>
        </p:grpSpPr>
        <p:sp>
          <p:nvSpPr>
            <p:cNvPr id="486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7" name="3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489" name="Tekstfelt 30"/>
          <p:cNvSpPr txBox="1"/>
          <p:nvPr/>
        </p:nvSpPr>
        <p:spPr>
          <a:xfrm>
            <a:off x="8371493" y="1772787"/>
            <a:ext cx="2575868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xxxx  Lux xxxx CRI xxxx  K</a:t>
            </a:r>
          </a:p>
        </p:txBody>
      </p:sp>
      <p:sp>
        <p:nvSpPr>
          <p:cNvPr id="490" name="Tekstfelt 31"/>
          <p:cNvSpPr txBox="1"/>
          <p:nvPr/>
        </p:nvSpPr>
        <p:spPr>
          <a:xfrm>
            <a:off x="7347471" y="3228350"/>
            <a:ext cx="1213485" cy="815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t>TV skal være slukket</a:t>
            </a:r>
          </a:p>
        </p:txBody>
      </p:sp>
      <p:sp>
        <p:nvSpPr>
          <p:cNvPr id="491" name="Rektangel 38"/>
          <p:cNvSpPr/>
          <p:nvPr/>
        </p:nvSpPr>
        <p:spPr>
          <a:xfrm>
            <a:off x="830967" y="5852695"/>
            <a:ext cx="223447" cy="328763"/>
          </a:xfrm>
          <a:prstGeom prst="rect">
            <a:avLst/>
          </a:prstGeom>
          <a:ln w="12700">
            <a:solidFill>
              <a:srgbClr val="F0F6E5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2" name="Tekstfelt 24"/>
          <p:cNvSpPr txBox="1"/>
          <p:nvPr/>
        </p:nvSpPr>
        <p:spPr>
          <a:xfrm>
            <a:off x="7675774" y="5192759"/>
            <a:ext cx="1999425" cy="815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30 cm til siden eller op og 30 cm ud fra væg</a:t>
            </a:r>
          </a:p>
        </p:txBody>
      </p:sp>
      <p:sp>
        <p:nvSpPr>
          <p:cNvPr id="493" name="Ellipse 26"/>
          <p:cNvSpPr/>
          <p:nvPr/>
        </p:nvSpPr>
        <p:spPr>
          <a:xfrm>
            <a:off x="6647691" y="5241781"/>
            <a:ext cx="902892" cy="717297"/>
          </a:xfrm>
          <a:prstGeom prst="ellipse">
            <a:avLst/>
          </a:prstGeom>
          <a:solidFill>
            <a:schemeClr val="accent1">
              <a:alpha val="75000"/>
            </a:schemeClr>
          </a:solidFill>
          <a:ln w="12700">
            <a:solidFill>
              <a:srgbClr val="756F3C"/>
            </a:solidFill>
            <a:miter/>
          </a:ln>
        </p:spPr>
        <p:txBody>
          <a:bodyPr lIns="45719" rIns="45719" anchor="ctr"/>
          <a:lstStyle/>
          <a:p>
            <a:pPr algn="ctr">
              <a:defRPr sz="4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4" name="Tekstfelt 25"/>
          <p:cNvSpPr txBox="1"/>
          <p:nvPr/>
        </p:nvSpPr>
        <p:spPr>
          <a:xfrm>
            <a:off x="6687656" y="5313409"/>
            <a:ext cx="82296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Sted for måling</a:t>
            </a:r>
          </a:p>
        </p:txBody>
      </p:sp>
      <p:sp>
        <p:nvSpPr>
          <p:cNvPr id="495" name="Tekstfelt 18"/>
          <p:cNvSpPr txBox="1"/>
          <p:nvPr/>
        </p:nvSpPr>
        <p:spPr>
          <a:xfrm>
            <a:off x="1174846" y="5655508"/>
            <a:ext cx="2666377" cy="574041"/>
          </a:xfrm>
          <a:prstGeom prst="rect">
            <a:avLst/>
          </a:prstGeom>
          <a:solidFill>
            <a:srgbClr val="F0F6E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Sensors retning – indad mod væg</a:t>
            </a:r>
          </a:p>
        </p:txBody>
      </p:sp>
      <p:sp>
        <p:nvSpPr>
          <p:cNvPr id="496" name="Titel 1"/>
          <p:cNvSpPr txBox="1">
            <a:spLocks noGrp="1"/>
          </p:cNvSpPr>
          <p:nvPr>
            <p:ph type="title"/>
          </p:nvPr>
        </p:nvSpPr>
        <p:spPr>
          <a:xfrm>
            <a:off x="807695" y="818352"/>
            <a:ext cx="3031853" cy="737732"/>
          </a:xfrm>
          <a:prstGeom prst="rect">
            <a:avLst/>
          </a:prstGeom>
        </p:spPr>
        <p:txBody>
          <a:bodyPr/>
          <a:lstStyle>
            <a:lvl1pPr>
              <a:defRPr sz="3000" b="0"/>
            </a:lvl1pPr>
          </a:lstStyle>
          <a:p>
            <a:r>
              <a:t>Nye målinger </a:t>
            </a:r>
          </a:p>
        </p:txBody>
      </p:sp>
      <p:sp>
        <p:nvSpPr>
          <p:cNvPr id="497" name="Tekstfelt 2"/>
          <p:cNvSpPr txBox="1"/>
          <p:nvPr/>
        </p:nvSpPr>
        <p:spPr>
          <a:xfrm>
            <a:off x="830967" y="2233202"/>
            <a:ext cx="2769429" cy="332741"/>
          </a:xfrm>
          <a:prstGeom prst="rect">
            <a:avLst/>
          </a:prstGeom>
          <a:solidFill>
            <a:srgbClr val="F0F6E5">
              <a:alpha val="2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t>Note:</a:t>
            </a:r>
          </a:p>
        </p:txBody>
      </p:sp>
      <p:sp>
        <p:nvSpPr>
          <p:cNvPr id="498" name="Pladsholder til tekst 3"/>
          <p:cNvSpPr txBox="1">
            <a:spLocks noGrp="1"/>
          </p:cNvSpPr>
          <p:nvPr>
            <p:ph type="body" sz="quarter" idx="1"/>
          </p:nvPr>
        </p:nvSpPr>
        <p:spPr>
          <a:xfrm>
            <a:off x="807695" y="1282491"/>
            <a:ext cx="3031853" cy="950711"/>
          </a:xfrm>
          <a:prstGeom prst="rect">
            <a:avLst/>
          </a:prstGeom>
        </p:spPr>
        <p:txBody>
          <a:bodyPr anchor="t"/>
          <a:lstStyle/>
          <a:p>
            <a:pPr marL="0" indent="0" defTabSz="411479">
              <a:lnSpc>
                <a:spcPct val="88000"/>
              </a:lnSpc>
              <a:spcBef>
                <a:spcPts val="500"/>
              </a:spcBef>
              <a:buSzTx/>
              <a:buFont typeface="Wingdings 2"/>
              <a:buNone/>
              <a:defRPr sz="720">
                <a:solidFill>
                  <a:srgbClr val="FFFFFF"/>
                </a:solidFill>
              </a:defRPr>
            </a:pPr>
            <a:endParaRPr/>
          </a:p>
          <a:p>
            <a:pPr marL="0" indent="0" defTabSz="411479">
              <a:lnSpc>
                <a:spcPct val="88000"/>
              </a:lnSpc>
              <a:spcBef>
                <a:spcPts val="500"/>
              </a:spcBef>
              <a:buSzTx/>
              <a:buFont typeface="Wingdings 2"/>
              <a:buNone/>
              <a:defRPr sz="1619">
                <a:solidFill>
                  <a:schemeClr val="accent1"/>
                </a:solidFill>
              </a:defRPr>
            </a:pPr>
            <a:r>
              <a:t>Her benyttes aktivitetsbilledet fra hjemmet eller standartbillede.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ZoneTexte 55"/>
          <p:cNvSpPr txBox="1"/>
          <p:nvPr/>
        </p:nvSpPr>
        <p:spPr>
          <a:xfrm>
            <a:off x="1102994" y="1950871"/>
            <a:ext cx="10024111" cy="304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					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1. 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Aktivitet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: 				</a:t>
            </a:r>
            <a:r>
              <a:rPr kumimoji="0" lang="da-DK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     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xxx – </a:t>
            </a:r>
            <a:r>
              <a:rPr lang="da-DK" sz="2400" dirty="0">
                <a:solidFill>
                  <a:srgbClr val="A09852"/>
                </a:solidFill>
                <a:latin typeface="Helvetica"/>
                <a:cs typeface="Helvetica"/>
              </a:rPr>
              <a:t>Dør</a:t>
            </a:r>
            <a:endParaRPr kumimoji="0" lang="da-DK" sz="2400" b="0" i="0" u="none" strike="noStrike" kern="0" cap="none" spc="0" normalizeH="0" baseline="0" noProof="0" dirty="0">
              <a:ln>
                <a:noFill/>
              </a:ln>
              <a:solidFill>
                <a:srgbClr val="A09852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A09852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Beskrivelse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af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problematik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:		</a:t>
            </a:r>
            <a:r>
              <a:rPr kumimoji="0" lang="da-DK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     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xxx</a:t>
            </a:r>
            <a:endParaRPr kumimoji="0" lang="da-DK" sz="2400" b="0" i="0" u="none" strike="noStrike" kern="0" cap="none" spc="0" normalizeH="0" baseline="0" noProof="0" dirty="0">
              <a:ln>
                <a:noFill/>
              </a:ln>
              <a:solidFill>
                <a:srgbClr val="A09852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A09852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Dato «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Hjemme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»:			</a:t>
            </a:r>
            <a:r>
              <a:rPr kumimoji="0" lang="da-DK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     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x/x-xx		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Dato «Lysrum»:			</a:t>
            </a:r>
            <a:r>
              <a:rPr kumimoji="0" lang="da-DK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     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x/x-xx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20632858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Titel 1"/>
          <p:cNvSpPr txBox="1">
            <a:spLocks noGrp="1"/>
          </p:cNvSpPr>
          <p:nvPr>
            <p:ph type="title"/>
          </p:nvPr>
        </p:nvSpPr>
        <p:spPr>
          <a:xfrm>
            <a:off x="767857" y="775794"/>
            <a:ext cx="3031852" cy="685801"/>
          </a:xfrm>
          <a:prstGeom prst="rect">
            <a:avLst/>
          </a:prstGeom>
        </p:spPr>
        <p:txBody>
          <a:bodyPr/>
          <a:lstStyle>
            <a:lvl1pPr defTabSz="384047">
              <a:defRPr sz="2016" b="0"/>
            </a:lvl1pPr>
          </a:lstStyle>
          <a:p>
            <a:r>
              <a:t>Overordnet billede </a:t>
            </a:r>
          </a:p>
        </p:txBody>
      </p:sp>
      <p:pic>
        <p:nvPicPr>
          <p:cNvPr id="503" name="Pladsholder til indhold 5" descr="Pladsholder til indho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001" y="779356"/>
            <a:ext cx="4118819" cy="5491758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Tekstfelt 8"/>
          <p:cNvSpPr txBox="1"/>
          <p:nvPr/>
        </p:nvSpPr>
        <p:spPr>
          <a:xfrm>
            <a:off x="8171050" y="4215607"/>
            <a:ext cx="2596624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xxxx  Lux xxxx CRI xxxx  K</a:t>
            </a:r>
          </a:p>
        </p:txBody>
      </p:sp>
      <p:grpSp>
        <p:nvGrpSpPr>
          <p:cNvPr id="507" name="Ellipse 11"/>
          <p:cNvGrpSpPr/>
          <p:nvPr/>
        </p:nvGrpSpPr>
        <p:grpSpPr>
          <a:xfrm>
            <a:off x="8171050" y="3362321"/>
            <a:ext cx="639649" cy="764541"/>
            <a:chOff x="0" y="0"/>
            <a:chExt cx="639648" cy="764540"/>
          </a:xfrm>
        </p:grpSpPr>
        <p:sp>
          <p:nvSpPr>
            <p:cNvPr id="505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6" name="1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508" name="Lige pilforbindelse 12"/>
          <p:cNvSpPr/>
          <p:nvPr/>
        </p:nvSpPr>
        <p:spPr>
          <a:xfrm>
            <a:off x="7184587" y="2814486"/>
            <a:ext cx="1" cy="477355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09" name="Tekstfelt 17"/>
          <p:cNvSpPr txBox="1"/>
          <p:nvPr/>
        </p:nvSpPr>
        <p:spPr>
          <a:xfrm>
            <a:off x="778422" y="1529052"/>
            <a:ext cx="2769429" cy="332741"/>
          </a:xfrm>
          <a:prstGeom prst="rect">
            <a:avLst/>
          </a:prstGeom>
          <a:solidFill>
            <a:srgbClr val="F0F6E5">
              <a:alpha val="2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t>Noter:</a:t>
            </a:r>
          </a:p>
        </p:txBody>
      </p:sp>
      <p:sp>
        <p:nvSpPr>
          <p:cNvPr id="510" name="Tekstfelt 18"/>
          <p:cNvSpPr txBox="1"/>
          <p:nvPr/>
        </p:nvSpPr>
        <p:spPr>
          <a:xfrm>
            <a:off x="1133332" y="5852695"/>
            <a:ext cx="2311693" cy="332741"/>
          </a:xfrm>
          <a:prstGeom prst="rect">
            <a:avLst/>
          </a:prstGeom>
          <a:solidFill>
            <a:srgbClr val="F0F6E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Sensors retning - opad</a:t>
            </a:r>
          </a:p>
        </p:txBody>
      </p:sp>
      <p:pic>
        <p:nvPicPr>
          <p:cNvPr id="511" name="Grafik 19" descr="Grafik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38776" y="5785239"/>
            <a:ext cx="437924" cy="4379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Pladsholder til indhold 5" descr="Pladsholder til indho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898" y="802972"/>
            <a:ext cx="4131001" cy="5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514" name="Tekstfelt 7"/>
          <p:cNvSpPr txBox="1"/>
          <p:nvPr/>
        </p:nvSpPr>
        <p:spPr>
          <a:xfrm>
            <a:off x="8001397" y="4282282"/>
            <a:ext cx="2622571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xxxx  Lux xxxx CRI xxxx  K</a:t>
            </a:r>
          </a:p>
        </p:txBody>
      </p:sp>
      <p:grpSp>
        <p:nvGrpSpPr>
          <p:cNvPr id="517" name="Ellipse 8"/>
          <p:cNvGrpSpPr/>
          <p:nvPr/>
        </p:nvGrpSpPr>
        <p:grpSpPr>
          <a:xfrm>
            <a:off x="8001397" y="3494442"/>
            <a:ext cx="639649" cy="764541"/>
            <a:chOff x="0" y="0"/>
            <a:chExt cx="639648" cy="764540"/>
          </a:xfrm>
        </p:grpSpPr>
        <p:sp>
          <p:nvSpPr>
            <p:cNvPr id="515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6" name="1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518" name="Lige pilforbindelse 9"/>
          <p:cNvSpPr/>
          <p:nvPr/>
        </p:nvSpPr>
        <p:spPr>
          <a:xfrm>
            <a:off x="8194237" y="2528063"/>
            <a:ext cx="1" cy="450391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19" name="Tekstfelt 10"/>
          <p:cNvSpPr txBox="1"/>
          <p:nvPr/>
        </p:nvSpPr>
        <p:spPr>
          <a:xfrm>
            <a:off x="1133332" y="5852695"/>
            <a:ext cx="2329723" cy="332741"/>
          </a:xfrm>
          <a:prstGeom prst="rect">
            <a:avLst/>
          </a:prstGeom>
          <a:solidFill>
            <a:srgbClr val="F0F6E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Sensors retning - opad</a:t>
            </a:r>
          </a:p>
        </p:txBody>
      </p:sp>
      <p:pic>
        <p:nvPicPr>
          <p:cNvPr id="520" name="Grafik 12" descr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38776" y="5785239"/>
            <a:ext cx="437924" cy="437924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Titel 1"/>
          <p:cNvSpPr txBox="1">
            <a:spLocks noGrp="1"/>
          </p:cNvSpPr>
          <p:nvPr>
            <p:ph type="title"/>
          </p:nvPr>
        </p:nvSpPr>
        <p:spPr>
          <a:xfrm>
            <a:off x="807695" y="818352"/>
            <a:ext cx="3031853" cy="737732"/>
          </a:xfrm>
          <a:prstGeom prst="rect">
            <a:avLst/>
          </a:prstGeom>
        </p:spPr>
        <p:txBody>
          <a:bodyPr/>
          <a:lstStyle>
            <a:lvl1pPr>
              <a:defRPr sz="3000" b="0"/>
            </a:lvl1pPr>
          </a:lstStyle>
          <a:p>
            <a:r>
              <a:t>Nye målinger </a:t>
            </a:r>
          </a:p>
        </p:txBody>
      </p:sp>
      <p:sp>
        <p:nvSpPr>
          <p:cNvPr id="522" name="Tekstfelt 2"/>
          <p:cNvSpPr txBox="1"/>
          <p:nvPr/>
        </p:nvSpPr>
        <p:spPr>
          <a:xfrm>
            <a:off x="807695" y="2300658"/>
            <a:ext cx="2769429" cy="332741"/>
          </a:xfrm>
          <a:prstGeom prst="rect">
            <a:avLst/>
          </a:prstGeom>
          <a:solidFill>
            <a:srgbClr val="F0F6E5">
              <a:alpha val="2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t>Note:</a:t>
            </a:r>
          </a:p>
        </p:txBody>
      </p:sp>
      <p:sp>
        <p:nvSpPr>
          <p:cNvPr id="523" name="Pladsholder til tekst 3"/>
          <p:cNvSpPr txBox="1">
            <a:spLocks noGrp="1"/>
          </p:cNvSpPr>
          <p:nvPr>
            <p:ph type="body" sz="quarter" idx="1"/>
          </p:nvPr>
        </p:nvSpPr>
        <p:spPr>
          <a:xfrm>
            <a:off x="807695" y="1282491"/>
            <a:ext cx="3031853" cy="950711"/>
          </a:xfrm>
          <a:prstGeom prst="rect">
            <a:avLst/>
          </a:prstGeom>
        </p:spPr>
        <p:txBody>
          <a:bodyPr anchor="t"/>
          <a:lstStyle/>
          <a:p>
            <a:pPr marL="0" indent="0" defTabSz="411479">
              <a:lnSpc>
                <a:spcPct val="88000"/>
              </a:lnSpc>
              <a:spcBef>
                <a:spcPts val="500"/>
              </a:spcBef>
              <a:buSzTx/>
              <a:buFont typeface="Wingdings 2"/>
              <a:buNone/>
              <a:defRPr sz="720">
                <a:solidFill>
                  <a:srgbClr val="FFFFFF"/>
                </a:solidFill>
              </a:defRPr>
            </a:pPr>
            <a:endParaRPr/>
          </a:p>
          <a:p>
            <a:pPr marL="0" indent="0" defTabSz="411479">
              <a:lnSpc>
                <a:spcPct val="88000"/>
              </a:lnSpc>
              <a:spcBef>
                <a:spcPts val="500"/>
              </a:spcBef>
              <a:buSzTx/>
              <a:buFont typeface="Wingdings 2"/>
              <a:buNone/>
              <a:defRPr sz="1619">
                <a:solidFill>
                  <a:schemeClr val="accent1"/>
                </a:solidFill>
              </a:defRPr>
            </a:pPr>
            <a:r>
              <a:t>Her benyttes aktivitetsbilledet fra hjemmet eller standartbillede.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ZoneTexte 55"/>
          <p:cNvSpPr txBox="1"/>
          <p:nvPr/>
        </p:nvSpPr>
        <p:spPr>
          <a:xfrm>
            <a:off x="1102994" y="1950871"/>
            <a:ext cx="10024111" cy="304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					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1. 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Aktivitet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: 				</a:t>
            </a:r>
            <a:r>
              <a:rPr kumimoji="0" lang="da-DK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     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xxx – </a:t>
            </a:r>
            <a:r>
              <a:rPr lang="da-DK" sz="2400" dirty="0">
                <a:solidFill>
                  <a:srgbClr val="A09852"/>
                </a:solidFill>
                <a:latin typeface="Helvetica"/>
                <a:cs typeface="Helvetica"/>
              </a:rPr>
              <a:t>Betjeningsknapper</a:t>
            </a:r>
            <a:endParaRPr kumimoji="0" lang="da-DK" sz="2400" b="0" i="0" u="none" strike="noStrike" kern="0" cap="none" spc="0" normalizeH="0" baseline="0" noProof="0" dirty="0">
              <a:ln>
                <a:noFill/>
              </a:ln>
              <a:solidFill>
                <a:srgbClr val="A09852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A09852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Beskrivelse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af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problematik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:		</a:t>
            </a:r>
            <a:r>
              <a:rPr kumimoji="0" lang="da-DK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     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xxx</a:t>
            </a:r>
            <a:endParaRPr kumimoji="0" lang="da-DK" sz="2400" b="0" i="0" u="none" strike="noStrike" kern="0" cap="none" spc="0" normalizeH="0" baseline="0" noProof="0" dirty="0">
              <a:ln>
                <a:noFill/>
              </a:ln>
              <a:solidFill>
                <a:srgbClr val="A09852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A09852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Dato «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Hjemme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»:			</a:t>
            </a:r>
            <a:r>
              <a:rPr kumimoji="0" lang="da-DK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     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x/x-xx		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Dato «Lysrum»:			</a:t>
            </a:r>
            <a:r>
              <a:rPr kumimoji="0" lang="da-DK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     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x/x-xx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21480789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Titel 1"/>
          <p:cNvSpPr txBox="1">
            <a:spLocks noGrp="1"/>
          </p:cNvSpPr>
          <p:nvPr>
            <p:ph type="title"/>
          </p:nvPr>
        </p:nvSpPr>
        <p:spPr>
          <a:xfrm>
            <a:off x="767857" y="775794"/>
            <a:ext cx="3031852" cy="685801"/>
          </a:xfrm>
          <a:prstGeom prst="rect">
            <a:avLst/>
          </a:prstGeom>
        </p:spPr>
        <p:txBody>
          <a:bodyPr/>
          <a:lstStyle>
            <a:lvl1pPr defTabSz="384047">
              <a:defRPr sz="2016" b="0"/>
            </a:lvl1pPr>
          </a:lstStyle>
          <a:p>
            <a:r>
              <a:t>Overordnet billede </a:t>
            </a:r>
          </a:p>
        </p:txBody>
      </p:sp>
      <p:pic>
        <p:nvPicPr>
          <p:cNvPr id="528" name="Pladsholder til indhold 5" descr="Pladsholder til indho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001" y="779356"/>
            <a:ext cx="4118819" cy="5491758"/>
          </a:xfrm>
          <a:prstGeom prst="rect">
            <a:avLst/>
          </a:prstGeom>
          <a:ln w="12700">
            <a:miter lim="400000"/>
          </a:ln>
        </p:spPr>
      </p:pic>
      <p:sp>
        <p:nvSpPr>
          <p:cNvPr id="529" name="Tekstfelt 8"/>
          <p:cNvSpPr txBox="1"/>
          <p:nvPr/>
        </p:nvSpPr>
        <p:spPr>
          <a:xfrm>
            <a:off x="7582648" y="5583165"/>
            <a:ext cx="2617382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xxxx  Lux xxxx CRI xxxx  K</a:t>
            </a:r>
          </a:p>
        </p:txBody>
      </p:sp>
      <p:grpSp>
        <p:nvGrpSpPr>
          <p:cNvPr id="532" name="Ellipse 11"/>
          <p:cNvGrpSpPr/>
          <p:nvPr/>
        </p:nvGrpSpPr>
        <p:grpSpPr>
          <a:xfrm>
            <a:off x="8083045" y="2833676"/>
            <a:ext cx="639649" cy="764541"/>
            <a:chOff x="0" y="0"/>
            <a:chExt cx="639648" cy="764540"/>
          </a:xfrm>
        </p:grpSpPr>
        <p:sp>
          <p:nvSpPr>
            <p:cNvPr id="530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1" name="1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533" name="Lige pilforbindelse 12"/>
          <p:cNvSpPr/>
          <p:nvPr/>
        </p:nvSpPr>
        <p:spPr>
          <a:xfrm>
            <a:off x="8097383" y="3565341"/>
            <a:ext cx="1" cy="556528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34" name="Tekstfelt 26"/>
          <p:cNvSpPr txBox="1"/>
          <p:nvPr/>
        </p:nvSpPr>
        <p:spPr>
          <a:xfrm>
            <a:off x="7075096" y="1881291"/>
            <a:ext cx="1601876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Der måles ved selve knapperne</a:t>
            </a:r>
          </a:p>
        </p:txBody>
      </p:sp>
      <p:sp>
        <p:nvSpPr>
          <p:cNvPr id="535" name="Tekstfelt 16"/>
          <p:cNvSpPr txBox="1"/>
          <p:nvPr/>
        </p:nvSpPr>
        <p:spPr>
          <a:xfrm>
            <a:off x="825862" y="1461594"/>
            <a:ext cx="2769429" cy="332741"/>
          </a:xfrm>
          <a:prstGeom prst="rect">
            <a:avLst/>
          </a:prstGeom>
          <a:solidFill>
            <a:srgbClr val="F0F6E5">
              <a:alpha val="2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t>Noter:</a:t>
            </a:r>
          </a:p>
        </p:txBody>
      </p:sp>
      <p:sp>
        <p:nvSpPr>
          <p:cNvPr id="536" name="Tekstfelt 17"/>
          <p:cNvSpPr txBox="1"/>
          <p:nvPr/>
        </p:nvSpPr>
        <p:spPr>
          <a:xfrm>
            <a:off x="1176699" y="5486184"/>
            <a:ext cx="2769429" cy="815341"/>
          </a:xfrm>
          <a:prstGeom prst="rect">
            <a:avLst/>
          </a:prstGeom>
          <a:solidFill>
            <a:srgbClr val="F0F6E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Sensors retning – opad eller udad alt efter knappernes udformning og placering</a:t>
            </a:r>
          </a:p>
        </p:txBody>
      </p:sp>
      <p:pic>
        <p:nvPicPr>
          <p:cNvPr id="537" name="Grafik 18" descr="Grafi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69911" y="5833497"/>
            <a:ext cx="437924" cy="437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8" name="Billede 2" descr="Billed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194" y="5881756"/>
            <a:ext cx="231669" cy="3414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Pladsholder til indhold 5" descr="Pladsholder til indho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898" y="802972"/>
            <a:ext cx="4131001" cy="5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Tekstfelt 7"/>
          <p:cNvSpPr txBox="1"/>
          <p:nvPr/>
        </p:nvSpPr>
        <p:spPr>
          <a:xfrm>
            <a:off x="7582648" y="5716258"/>
            <a:ext cx="2648517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xxxx  Lux xxxx CRI xxxx  K</a:t>
            </a:r>
          </a:p>
        </p:txBody>
      </p:sp>
      <p:grpSp>
        <p:nvGrpSpPr>
          <p:cNvPr id="546" name="Ellipse 8"/>
          <p:cNvGrpSpPr/>
          <p:nvPr/>
        </p:nvGrpSpPr>
        <p:grpSpPr>
          <a:xfrm>
            <a:off x="8174246" y="2815167"/>
            <a:ext cx="639649" cy="764541"/>
            <a:chOff x="0" y="0"/>
            <a:chExt cx="639648" cy="764540"/>
          </a:xfrm>
        </p:grpSpPr>
        <p:sp>
          <p:nvSpPr>
            <p:cNvPr id="544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45" name="1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547" name="Lige pilforbindelse 9"/>
          <p:cNvSpPr/>
          <p:nvPr/>
        </p:nvSpPr>
        <p:spPr>
          <a:xfrm>
            <a:off x="8072173" y="3513029"/>
            <a:ext cx="1" cy="556528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48" name="Tekstfelt 10"/>
          <p:cNvSpPr txBox="1"/>
          <p:nvPr/>
        </p:nvSpPr>
        <p:spPr>
          <a:xfrm>
            <a:off x="7075096" y="1924835"/>
            <a:ext cx="1601876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Der måles ved selve knapperne</a:t>
            </a:r>
          </a:p>
        </p:txBody>
      </p:sp>
      <p:pic>
        <p:nvPicPr>
          <p:cNvPr id="549" name="Grafik 13" descr="Grafi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38776" y="5785239"/>
            <a:ext cx="437924" cy="437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50" name="Billede 1" descr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552" y="5849844"/>
            <a:ext cx="231669" cy="341407"/>
          </a:xfrm>
          <a:prstGeom prst="rect">
            <a:avLst/>
          </a:prstGeom>
          <a:ln w="12700">
            <a:miter lim="400000"/>
          </a:ln>
        </p:spPr>
      </p:pic>
      <p:sp>
        <p:nvSpPr>
          <p:cNvPr id="551" name="Tekstfelt 14"/>
          <p:cNvSpPr txBox="1"/>
          <p:nvPr/>
        </p:nvSpPr>
        <p:spPr>
          <a:xfrm>
            <a:off x="1176699" y="5486184"/>
            <a:ext cx="2769429" cy="815341"/>
          </a:xfrm>
          <a:prstGeom prst="rect">
            <a:avLst/>
          </a:prstGeom>
          <a:solidFill>
            <a:srgbClr val="F0F6E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Sensors retning – opad eller udad alt efter knappernes udformning og placering</a:t>
            </a:r>
          </a:p>
        </p:txBody>
      </p:sp>
      <p:sp>
        <p:nvSpPr>
          <p:cNvPr id="552" name="Titel 1"/>
          <p:cNvSpPr txBox="1">
            <a:spLocks noGrp="1"/>
          </p:cNvSpPr>
          <p:nvPr>
            <p:ph type="title"/>
          </p:nvPr>
        </p:nvSpPr>
        <p:spPr>
          <a:xfrm>
            <a:off x="807695" y="818352"/>
            <a:ext cx="3031853" cy="737732"/>
          </a:xfrm>
          <a:prstGeom prst="rect">
            <a:avLst/>
          </a:prstGeom>
        </p:spPr>
        <p:txBody>
          <a:bodyPr/>
          <a:lstStyle>
            <a:lvl1pPr>
              <a:defRPr sz="3000" b="0"/>
            </a:lvl1pPr>
          </a:lstStyle>
          <a:p>
            <a:r>
              <a:t>Nye målinger </a:t>
            </a:r>
          </a:p>
        </p:txBody>
      </p:sp>
      <p:sp>
        <p:nvSpPr>
          <p:cNvPr id="553" name="Tekstfelt 3"/>
          <p:cNvSpPr txBox="1"/>
          <p:nvPr/>
        </p:nvSpPr>
        <p:spPr>
          <a:xfrm>
            <a:off x="820220" y="2233202"/>
            <a:ext cx="2769429" cy="332741"/>
          </a:xfrm>
          <a:prstGeom prst="rect">
            <a:avLst/>
          </a:prstGeom>
          <a:solidFill>
            <a:srgbClr val="F0F6E5">
              <a:alpha val="2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t>Note:</a:t>
            </a:r>
          </a:p>
        </p:txBody>
      </p:sp>
      <p:sp>
        <p:nvSpPr>
          <p:cNvPr id="554" name="Pladsholder til tekst 3"/>
          <p:cNvSpPr txBox="1">
            <a:spLocks noGrp="1"/>
          </p:cNvSpPr>
          <p:nvPr>
            <p:ph type="body" sz="quarter" idx="1"/>
          </p:nvPr>
        </p:nvSpPr>
        <p:spPr>
          <a:xfrm>
            <a:off x="807695" y="1282491"/>
            <a:ext cx="3031853" cy="950711"/>
          </a:xfrm>
          <a:prstGeom prst="rect">
            <a:avLst/>
          </a:prstGeom>
        </p:spPr>
        <p:txBody>
          <a:bodyPr anchor="t"/>
          <a:lstStyle/>
          <a:p>
            <a:pPr marL="0" indent="0" defTabSz="411479">
              <a:lnSpc>
                <a:spcPct val="88000"/>
              </a:lnSpc>
              <a:spcBef>
                <a:spcPts val="500"/>
              </a:spcBef>
              <a:buSzTx/>
              <a:buFont typeface="Wingdings 2"/>
              <a:buNone/>
              <a:defRPr sz="720">
                <a:solidFill>
                  <a:srgbClr val="FFFFFF"/>
                </a:solidFill>
              </a:defRPr>
            </a:pPr>
            <a:endParaRPr/>
          </a:p>
          <a:p>
            <a:pPr marL="0" indent="0" defTabSz="411479">
              <a:lnSpc>
                <a:spcPct val="88000"/>
              </a:lnSpc>
              <a:spcBef>
                <a:spcPts val="500"/>
              </a:spcBef>
              <a:buSzTx/>
              <a:buFont typeface="Wingdings 2"/>
              <a:buNone/>
              <a:defRPr sz="1619">
                <a:solidFill>
                  <a:schemeClr val="accent1"/>
                </a:solidFill>
              </a:defRPr>
            </a:pPr>
            <a:r>
              <a:t>Her benyttes aktivitetsbilledet fra hjemmet eller standartbillede.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ZoneTexte 55"/>
          <p:cNvSpPr txBox="1"/>
          <p:nvPr/>
        </p:nvSpPr>
        <p:spPr>
          <a:xfrm>
            <a:off x="1102994" y="1950871"/>
            <a:ext cx="10024111" cy="304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					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1. 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Aktivitet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: 				</a:t>
            </a:r>
            <a:r>
              <a:rPr kumimoji="0" lang="da-DK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     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xxx – </a:t>
            </a:r>
            <a:r>
              <a:rPr lang="da-DK" sz="2400" dirty="0">
                <a:solidFill>
                  <a:srgbClr val="A09852"/>
                </a:solidFill>
                <a:latin typeface="Helvetica"/>
                <a:cs typeface="Helvetica"/>
              </a:rPr>
              <a:t>Færden</a:t>
            </a:r>
            <a:endParaRPr kumimoji="0" lang="da-DK" sz="2400" b="0" i="0" u="none" strike="noStrike" kern="0" cap="none" spc="0" normalizeH="0" baseline="0" noProof="0" dirty="0">
              <a:ln>
                <a:noFill/>
              </a:ln>
              <a:solidFill>
                <a:srgbClr val="A09852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A09852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Beskrivelse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af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problematik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:		</a:t>
            </a:r>
            <a:r>
              <a:rPr kumimoji="0" lang="da-DK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     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xxx</a:t>
            </a:r>
            <a:endParaRPr kumimoji="0" lang="da-DK" sz="2400" b="0" i="0" u="none" strike="noStrike" kern="0" cap="none" spc="0" normalizeH="0" baseline="0" noProof="0" dirty="0">
              <a:ln>
                <a:noFill/>
              </a:ln>
              <a:solidFill>
                <a:srgbClr val="A09852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A09852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Dato «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Hjemme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»:			</a:t>
            </a:r>
            <a:r>
              <a:rPr kumimoji="0" lang="da-DK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     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x/x-xx		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Dato «Lysrum»:			</a:t>
            </a:r>
            <a:r>
              <a:rPr kumimoji="0" lang="da-DK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     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x/x-xx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759377240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Titel 1"/>
          <p:cNvSpPr txBox="1">
            <a:spLocks noGrp="1"/>
          </p:cNvSpPr>
          <p:nvPr>
            <p:ph type="title"/>
          </p:nvPr>
        </p:nvSpPr>
        <p:spPr>
          <a:xfrm>
            <a:off x="767857" y="775794"/>
            <a:ext cx="3031852" cy="685801"/>
          </a:xfrm>
          <a:prstGeom prst="rect">
            <a:avLst/>
          </a:prstGeom>
        </p:spPr>
        <p:txBody>
          <a:bodyPr/>
          <a:lstStyle>
            <a:lvl1pPr defTabSz="384047">
              <a:defRPr sz="2016" b="0"/>
            </a:lvl1pPr>
          </a:lstStyle>
          <a:p>
            <a:r>
              <a:t>Overordnet billede </a:t>
            </a:r>
          </a:p>
        </p:txBody>
      </p:sp>
      <p:pic>
        <p:nvPicPr>
          <p:cNvPr id="559" name="Pladsholder til indhold 5" descr="Pladsholder til indho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078" y="778419"/>
            <a:ext cx="4118819" cy="5491758"/>
          </a:xfrm>
          <a:prstGeom prst="rect">
            <a:avLst/>
          </a:prstGeom>
          <a:ln w="12700">
            <a:miter lim="400000"/>
          </a:ln>
        </p:spPr>
      </p:pic>
      <p:sp>
        <p:nvSpPr>
          <p:cNvPr id="560" name="Tekstfelt 8"/>
          <p:cNvSpPr txBox="1"/>
          <p:nvPr/>
        </p:nvSpPr>
        <p:spPr>
          <a:xfrm>
            <a:off x="6732303" y="2773705"/>
            <a:ext cx="2627760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rPr dirty="0" err="1"/>
              <a:t>xxxx</a:t>
            </a:r>
            <a:r>
              <a:rPr dirty="0"/>
              <a:t>  Lux </a:t>
            </a:r>
            <a:r>
              <a:rPr dirty="0" err="1"/>
              <a:t>xxxx</a:t>
            </a:r>
            <a:r>
              <a:rPr dirty="0"/>
              <a:t> CRI </a:t>
            </a:r>
            <a:r>
              <a:rPr dirty="0" err="1"/>
              <a:t>xxxx</a:t>
            </a:r>
            <a:r>
              <a:rPr dirty="0"/>
              <a:t>  K</a:t>
            </a:r>
          </a:p>
        </p:txBody>
      </p:sp>
      <p:sp>
        <p:nvSpPr>
          <p:cNvPr id="561" name="Tekstfelt 9"/>
          <p:cNvSpPr txBox="1"/>
          <p:nvPr/>
        </p:nvSpPr>
        <p:spPr>
          <a:xfrm>
            <a:off x="6803137" y="4825939"/>
            <a:ext cx="2627760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rPr dirty="0" err="1"/>
              <a:t>xxxx</a:t>
            </a:r>
            <a:r>
              <a:rPr dirty="0"/>
              <a:t>  Lux </a:t>
            </a:r>
            <a:r>
              <a:rPr dirty="0" err="1"/>
              <a:t>xxxx</a:t>
            </a:r>
            <a:r>
              <a:rPr dirty="0"/>
              <a:t> CRI </a:t>
            </a:r>
            <a:r>
              <a:rPr dirty="0" err="1"/>
              <a:t>xxxx</a:t>
            </a:r>
            <a:r>
              <a:rPr dirty="0"/>
              <a:t>  K</a:t>
            </a:r>
          </a:p>
        </p:txBody>
      </p:sp>
      <p:grpSp>
        <p:nvGrpSpPr>
          <p:cNvPr id="564" name="Ellipse 10"/>
          <p:cNvGrpSpPr/>
          <p:nvPr/>
        </p:nvGrpSpPr>
        <p:grpSpPr>
          <a:xfrm>
            <a:off x="7797195" y="3257247"/>
            <a:ext cx="639649" cy="764541"/>
            <a:chOff x="0" y="0"/>
            <a:chExt cx="639648" cy="764540"/>
          </a:xfrm>
        </p:grpSpPr>
        <p:sp>
          <p:nvSpPr>
            <p:cNvPr id="562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3" name="2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567" name="Ellipse 11"/>
          <p:cNvGrpSpPr/>
          <p:nvPr/>
        </p:nvGrpSpPr>
        <p:grpSpPr>
          <a:xfrm>
            <a:off x="7797196" y="4010290"/>
            <a:ext cx="639649" cy="764541"/>
            <a:chOff x="0" y="0"/>
            <a:chExt cx="639648" cy="764540"/>
          </a:xfrm>
        </p:grpSpPr>
        <p:sp>
          <p:nvSpPr>
            <p:cNvPr id="565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6" name="1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568" name="Tekstfelt 18"/>
          <p:cNvSpPr txBox="1"/>
          <p:nvPr/>
        </p:nvSpPr>
        <p:spPr>
          <a:xfrm>
            <a:off x="6732303" y="978318"/>
            <a:ext cx="2769428" cy="824866"/>
          </a:xfrm>
          <a:prstGeom prst="rect">
            <a:avLst/>
          </a:prstGeom>
          <a:solidFill>
            <a:srgbClr val="F0F6E5">
              <a:alpha val="25000"/>
            </a:srgbClr>
          </a:solidFill>
          <a:ln>
            <a:solidFill>
              <a:srgbClr val="F0F6E5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t>Der måles 80 cm over gulvhøjde der hvor der er skift i enten lamper eller rum</a:t>
            </a:r>
          </a:p>
        </p:txBody>
      </p:sp>
      <p:sp>
        <p:nvSpPr>
          <p:cNvPr id="570" name="Tekstfelt 19"/>
          <p:cNvSpPr txBox="1"/>
          <p:nvPr/>
        </p:nvSpPr>
        <p:spPr>
          <a:xfrm>
            <a:off x="1133332" y="5852695"/>
            <a:ext cx="2311693" cy="332741"/>
          </a:xfrm>
          <a:prstGeom prst="rect">
            <a:avLst/>
          </a:prstGeom>
          <a:solidFill>
            <a:srgbClr val="F0F6E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Sensors retning - opad</a:t>
            </a:r>
          </a:p>
        </p:txBody>
      </p:sp>
      <p:pic>
        <p:nvPicPr>
          <p:cNvPr id="571" name="Grafik 20" descr="Grafik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38776" y="5785239"/>
            <a:ext cx="437924" cy="43792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felt 6">
            <a:extLst>
              <a:ext uri="{FF2B5EF4-FFF2-40B4-BE49-F238E27FC236}">
                <a16:creationId xmlns:a16="http://schemas.microsoft.com/office/drawing/2014/main" id="{8195CA62-19E4-B263-F885-ABE5931DFCE9}"/>
              </a:ext>
            </a:extLst>
          </p:cNvPr>
          <p:cNvSpPr txBox="1"/>
          <p:nvPr/>
        </p:nvSpPr>
        <p:spPr>
          <a:xfrm>
            <a:off x="657225" y="1690471"/>
            <a:ext cx="3257550" cy="1569660"/>
          </a:xfrm>
          <a:prstGeom prst="rect">
            <a:avLst/>
          </a:prstGeom>
          <a:solidFill>
            <a:schemeClr val="accent1">
              <a:alpha val="2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solidFill>
                  <a:srgbClr val="FFFFFF"/>
                </a:solidFill>
              </a:defRPr>
            </a:pPr>
            <a:r>
              <a:rPr dirty="0" err="1"/>
              <a:t>Omgivende</a:t>
            </a:r>
            <a:r>
              <a:rPr dirty="0"/>
              <a:t> </a:t>
            </a:r>
            <a:r>
              <a:rPr dirty="0" err="1"/>
              <a:t>lys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rummet</a:t>
            </a:r>
            <a:endParaRPr lang="da-DK" dirty="0"/>
          </a:p>
          <a:p>
            <a:pPr>
              <a:defRPr sz="1600">
                <a:solidFill>
                  <a:srgbClr val="FFFFFF"/>
                </a:solidFill>
              </a:defRPr>
            </a:pPr>
            <a:endParaRPr dirty="0"/>
          </a:p>
          <a:p>
            <a:pPr>
              <a:defRPr sz="1600">
                <a:solidFill>
                  <a:srgbClr val="FFFFFF"/>
                </a:solidFill>
              </a:defRPr>
            </a:pPr>
            <a:r>
              <a:rPr lang="da-DK" dirty="0"/>
              <a:t>Vertikal lux: xxx</a:t>
            </a:r>
          </a:p>
          <a:p>
            <a:pPr>
              <a:defRPr sz="1600">
                <a:solidFill>
                  <a:srgbClr val="FFFFFF"/>
                </a:solidFill>
              </a:defRPr>
            </a:pPr>
            <a:endParaRPr dirty="0"/>
          </a:p>
          <a:p>
            <a:pPr>
              <a:defRPr sz="1600">
                <a:solidFill>
                  <a:srgbClr val="FFFFFF"/>
                </a:solidFill>
              </a:defRPr>
            </a:pPr>
            <a:r>
              <a:rPr lang="da-DK" dirty="0"/>
              <a:t>Luminans:</a:t>
            </a:r>
          </a:p>
          <a:p>
            <a:pPr>
              <a:defRPr sz="1600">
                <a:solidFill>
                  <a:srgbClr val="FFFFFF"/>
                </a:solidFill>
              </a:defRPr>
            </a:pPr>
            <a:r>
              <a:rPr lang="da-DK" dirty="0"/>
              <a:t>x</a:t>
            </a:r>
            <a:r>
              <a:rPr dirty="0"/>
              <a:t>xx</a:t>
            </a:r>
            <a:r>
              <a:rPr lang="da-DK" dirty="0"/>
              <a:t> lux </a:t>
            </a:r>
            <a:r>
              <a:rPr dirty="0"/>
              <a:t>/3,14= xxx candela pr. m</a:t>
            </a:r>
            <a:r>
              <a:rPr baseline="30000" dirty="0"/>
              <a:t>2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84AA2E09-78CB-467C-AB1F-8F35919A2531}"/>
              </a:ext>
            </a:extLst>
          </p:cNvPr>
          <p:cNvSpPr txBox="1"/>
          <p:nvPr/>
        </p:nvSpPr>
        <p:spPr>
          <a:xfrm>
            <a:off x="657225" y="3486673"/>
            <a:ext cx="3257550" cy="338554"/>
          </a:xfrm>
          <a:prstGeom prst="rect">
            <a:avLst/>
          </a:prstGeom>
          <a:solidFill>
            <a:srgbClr val="F0F6E5">
              <a:alpha val="2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rPr dirty="0"/>
              <a:t>Noter: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ZoneTexte 55"/>
          <p:cNvSpPr txBox="1"/>
          <p:nvPr/>
        </p:nvSpPr>
        <p:spPr>
          <a:xfrm>
            <a:off x="565608" y="801727"/>
            <a:ext cx="9778715" cy="5600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800" u="sng">
                <a:solidFill>
                  <a:srgbClr val="4A4A49"/>
                </a:solidFill>
              </a:defRPr>
            </a:pPr>
            <a:r>
              <a:rPr dirty="0"/>
              <a:t>Data:</a:t>
            </a:r>
            <a:r>
              <a:rPr sz="3200" u="none" dirty="0">
                <a:solidFill>
                  <a:srgbClr val="000000"/>
                </a:solidFill>
              </a:rPr>
              <a:t>		</a:t>
            </a:r>
            <a:r>
              <a:rPr lang="da-DK" sz="3200" u="none" dirty="0">
                <a:solidFill>
                  <a:srgbClr val="000000"/>
                </a:solidFill>
              </a:rPr>
              <a:t>	</a:t>
            </a:r>
          </a:p>
          <a:p>
            <a:pPr>
              <a:lnSpc>
                <a:spcPct val="150000"/>
              </a:lnSpc>
              <a:defRPr sz="2200">
                <a:solidFill>
                  <a:srgbClr val="4A4A49"/>
                </a:solidFill>
              </a:defRPr>
            </a:pPr>
            <a:r>
              <a:rPr lang="da-DK" dirty="0"/>
              <a:t>Alder:					xx</a:t>
            </a:r>
          </a:p>
          <a:p>
            <a:pPr>
              <a:lnSpc>
                <a:spcPct val="150000"/>
              </a:lnSpc>
              <a:defRPr sz="2200">
                <a:solidFill>
                  <a:srgbClr val="4A4A49"/>
                </a:solidFill>
              </a:defRPr>
            </a:pPr>
            <a:r>
              <a:rPr dirty="0" err="1"/>
              <a:t>Køn</a:t>
            </a:r>
            <a:r>
              <a:rPr dirty="0"/>
              <a:t>:					</a:t>
            </a:r>
            <a:r>
              <a:rPr dirty="0" err="1"/>
              <a:t>Mand</a:t>
            </a:r>
            <a:r>
              <a:rPr dirty="0"/>
              <a:t>	</a:t>
            </a:r>
            <a:r>
              <a:rPr dirty="0" err="1"/>
              <a:t>Kvinde</a:t>
            </a:r>
            <a:r>
              <a:rPr lang="da-DK" dirty="0"/>
              <a:t>   </a:t>
            </a:r>
            <a:r>
              <a:rPr dirty="0" err="1"/>
              <a:t>Andet</a:t>
            </a:r>
            <a:r>
              <a:rPr dirty="0"/>
              <a:t> 	</a:t>
            </a:r>
          </a:p>
          <a:p>
            <a:pPr>
              <a:lnSpc>
                <a:spcPct val="150000"/>
              </a:lnSpc>
              <a:defRPr sz="2200">
                <a:solidFill>
                  <a:srgbClr val="4A4A49"/>
                </a:solidFill>
              </a:defRPr>
            </a:pPr>
            <a:r>
              <a:rPr dirty="0"/>
              <a:t>Diagnose:				xx		</a:t>
            </a:r>
          </a:p>
          <a:p>
            <a:pPr>
              <a:lnSpc>
                <a:spcPct val="150000"/>
              </a:lnSpc>
              <a:defRPr sz="2200">
                <a:solidFill>
                  <a:srgbClr val="4A4A49"/>
                </a:solidFill>
              </a:defRPr>
            </a:pPr>
            <a:r>
              <a:rPr dirty="0"/>
              <a:t>Andre </a:t>
            </a:r>
            <a:r>
              <a:rPr dirty="0" err="1"/>
              <a:t>relevante</a:t>
            </a:r>
            <a:r>
              <a:rPr dirty="0"/>
              <a:t> </a:t>
            </a:r>
            <a:r>
              <a:rPr dirty="0" err="1"/>
              <a:t>diagnoser</a:t>
            </a:r>
            <a:r>
              <a:rPr dirty="0"/>
              <a:t>:		xxx</a:t>
            </a:r>
          </a:p>
          <a:p>
            <a:pPr>
              <a:lnSpc>
                <a:spcPct val="150000"/>
              </a:lnSpc>
              <a:defRPr sz="2200">
                <a:solidFill>
                  <a:srgbClr val="4A4A49"/>
                </a:solidFill>
              </a:defRPr>
            </a:pPr>
            <a:r>
              <a:rPr dirty="0" err="1"/>
              <a:t>Visus</a:t>
            </a:r>
            <a:r>
              <a:rPr dirty="0"/>
              <a:t>:					H:     V:     OU:	</a:t>
            </a:r>
          </a:p>
          <a:p>
            <a:pPr>
              <a:lnSpc>
                <a:spcPct val="150000"/>
              </a:lnSpc>
              <a:defRPr sz="2200">
                <a:solidFill>
                  <a:srgbClr val="4A4A49"/>
                </a:solidFill>
              </a:defRPr>
            </a:pPr>
            <a:r>
              <a:rPr dirty="0" err="1"/>
              <a:t>Synsfelt</a:t>
            </a:r>
            <a:r>
              <a:rPr dirty="0"/>
              <a:t>:				xx°/</a:t>
            </a:r>
            <a:r>
              <a:rPr dirty="0" err="1"/>
              <a:t>Hemianopsi</a:t>
            </a:r>
            <a:r>
              <a:rPr dirty="0"/>
              <a:t>/</a:t>
            </a:r>
            <a:r>
              <a:rPr dirty="0" err="1"/>
              <a:t>Kvadrantanopsi</a:t>
            </a:r>
            <a:endParaRPr dirty="0"/>
          </a:p>
          <a:p>
            <a:pPr>
              <a:lnSpc>
                <a:spcPct val="150000"/>
              </a:lnSpc>
              <a:defRPr sz="2200">
                <a:solidFill>
                  <a:srgbClr val="4A4A49"/>
                </a:solidFill>
              </a:defRPr>
            </a:pPr>
            <a:endParaRPr lang="da-DK" dirty="0"/>
          </a:p>
          <a:p>
            <a:pPr>
              <a:lnSpc>
                <a:spcPct val="150000"/>
              </a:lnSpc>
              <a:defRPr sz="2200">
                <a:solidFill>
                  <a:srgbClr val="4A4A49"/>
                </a:solidFill>
              </a:defRPr>
            </a:pPr>
            <a:r>
              <a:rPr dirty="0" err="1"/>
              <a:t>Konsulent</a:t>
            </a:r>
            <a:r>
              <a:rPr dirty="0"/>
              <a:t>:				</a:t>
            </a:r>
            <a:r>
              <a:rPr dirty="0" err="1"/>
              <a:t>Xxxxxx</a:t>
            </a:r>
            <a:r>
              <a:rPr dirty="0"/>
              <a:t>		</a:t>
            </a:r>
          </a:p>
          <a:p>
            <a:pPr>
              <a:lnSpc>
                <a:spcPct val="150000"/>
              </a:lnSpc>
              <a:defRPr sz="2200">
                <a:solidFill>
                  <a:srgbClr val="4A4A49"/>
                </a:solidFill>
              </a:defRPr>
            </a:pPr>
            <a:r>
              <a:rPr dirty="0"/>
              <a:t>E-mail:					</a:t>
            </a:r>
            <a:r>
              <a:rPr dirty="0" err="1"/>
              <a:t>xxxxxx@xxxx</a:t>
            </a:r>
            <a:r>
              <a:rPr dirty="0"/>
              <a:t>	      </a:t>
            </a:r>
          </a:p>
          <a:p>
            <a:pPr>
              <a:lnSpc>
                <a:spcPct val="150000"/>
              </a:lnSpc>
              <a:defRPr sz="2200">
                <a:solidFill>
                  <a:srgbClr val="4A4A49"/>
                </a:solidFill>
              </a:defRPr>
            </a:pPr>
            <a:r>
              <a:rPr dirty="0" err="1"/>
              <a:t>Telefon</a:t>
            </a:r>
            <a:r>
              <a:rPr dirty="0"/>
              <a:t> nr.:				</a:t>
            </a:r>
            <a:r>
              <a:rPr dirty="0" err="1"/>
              <a:t>xxxxxxxx</a:t>
            </a:r>
            <a:r>
              <a:rPr dirty="0"/>
              <a:t>	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Pladsholder til indhold 5" descr="Pladsholder til indho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898" y="802972"/>
            <a:ext cx="4131001" cy="5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577" name="Tekstfelt 13"/>
          <p:cNvSpPr txBox="1"/>
          <p:nvPr/>
        </p:nvSpPr>
        <p:spPr>
          <a:xfrm>
            <a:off x="6829084" y="2681015"/>
            <a:ext cx="2575869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rPr dirty="0" err="1"/>
              <a:t>xxxx</a:t>
            </a:r>
            <a:r>
              <a:rPr dirty="0"/>
              <a:t>  Lux </a:t>
            </a:r>
            <a:r>
              <a:rPr dirty="0" err="1"/>
              <a:t>xxxx</a:t>
            </a:r>
            <a:r>
              <a:rPr dirty="0"/>
              <a:t> CRI </a:t>
            </a:r>
            <a:r>
              <a:rPr dirty="0" err="1"/>
              <a:t>xxxx</a:t>
            </a:r>
            <a:r>
              <a:rPr dirty="0"/>
              <a:t>  K</a:t>
            </a:r>
          </a:p>
        </p:txBody>
      </p:sp>
      <p:sp>
        <p:nvSpPr>
          <p:cNvPr id="578" name="Tekstfelt 14"/>
          <p:cNvSpPr txBox="1"/>
          <p:nvPr/>
        </p:nvSpPr>
        <p:spPr>
          <a:xfrm>
            <a:off x="7003164" y="4903311"/>
            <a:ext cx="2575869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rPr dirty="0" err="1"/>
              <a:t>xxxx</a:t>
            </a:r>
            <a:r>
              <a:rPr dirty="0"/>
              <a:t>  Lux </a:t>
            </a:r>
            <a:r>
              <a:rPr dirty="0" err="1"/>
              <a:t>xxxx</a:t>
            </a:r>
            <a:r>
              <a:rPr dirty="0"/>
              <a:t> CRI </a:t>
            </a:r>
            <a:r>
              <a:rPr dirty="0" err="1"/>
              <a:t>xxxx</a:t>
            </a:r>
            <a:r>
              <a:rPr dirty="0"/>
              <a:t>  K</a:t>
            </a:r>
          </a:p>
        </p:txBody>
      </p:sp>
      <p:grpSp>
        <p:nvGrpSpPr>
          <p:cNvPr id="581" name="Ellipse 15"/>
          <p:cNvGrpSpPr/>
          <p:nvPr/>
        </p:nvGrpSpPr>
        <p:grpSpPr>
          <a:xfrm>
            <a:off x="7797195" y="3174701"/>
            <a:ext cx="639649" cy="764541"/>
            <a:chOff x="0" y="0"/>
            <a:chExt cx="639648" cy="764540"/>
          </a:xfrm>
        </p:grpSpPr>
        <p:sp>
          <p:nvSpPr>
            <p:cNvPr id="579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80" name="2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2</a:t>
              </a:r>
            </a:p>
          </p:txBody>
        </p:sp>
      </p:grpSp>
      <p:grpSp>
        <p:nvGrpSpPr>
          <p:cNvPr id="584" name="Ellipse 16"/>
          <p:cNvGrpSpPr/>
          <p:nvPr/>
        </p:nvGrpSpPr>
        <p:grpSpPr>
          <a:xfrm>
            <a:off x="7797193" y="4005666"/>
            <a:ext cx="639650" cy="764542"/>
            <a:chOff x="0" y="-1"/>
            <a:chExt cx="639649" cy="764541"/>
          </a:xfrm>
        </p:grpSpPr>
        <p:sp>
          <p:nvSpPr>
            <p:cNvPr id="582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83" name="1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1</a:t>
              </a:r>
            </a:p>
          </p:txBody>
        </p:sp>
      </p:grpSp>
      <p:sp>
        <p:nvSpPr>
          <p:cNvPr id="585" name="Tekstfelt 10"/>
          <p:cNvSpPr txBox="1"/>
          <p:nvPr/>
        </p:nvSpPr>
        <p:spPr>
          <a:xfrm>
            <a:off x="1133332" y="5852695"/>
            <a:ext cx="2329723" cy="332741"/>
          </a:xfrm>
          <a:prstGeom prst="rect">
            <a:avLst/>
          </a:prstGeom>
          <a:solidFill>
            <a:srgbClr val="F0F6E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Sensors retning - opad</a:t>
            </a:r>
          </a:p>
        </p:txBody>
      </p:sp>
      <p:pic>
        <p:nvPicPr>
          <p:cNvPr id="586" name="Grafik 12" descr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38776" y="5785239"/>
            <a:ext cx="437924" cy="437924"/>
          </a:xfrm>
          <a:prstGeom prst="rect">
            <a:avLst/>
          </a:prstGeom>
          <a:ln w="12700">
            <a:miter lim="400000"/>
          </a:ln>
        </p:spPr>
      </p:pic>
      <p:sp>
        <p:nvSpPr>
          <p:cNvPr id="587" name="Titel 1"/>
          <p:cNvSpPr txBox="1">
            <a:spLocks noGrp="1"/>
          </p:cNvSpPr>
          <p:nvPr>
            <p:ph type="title"/>
          </p:nvPr>
        </p:nvSpPr>
        <p:spPr>
          <a:xfrm>
            <a:off x="807695" y="818352"/>
            <a:ext cx="3031853" cy="737732"/>
          </a:xfrm>
          <a:prstGeom prst="rect">
            <a:avLst/>
          </a:prstGeom>
        </p:spPr>
        <p:txBody>
          <a:bodyPr/>
          <a:lstStyle>
            <a:lvl1pPr>
              <a:defRPr sz="3000" b="0"/>
            </a:lvl1pPr>
          </a:lstStyle>
          <a:p>
            <a:r>
              <a:t>Nye målinger </a:t>
            </a:r>
          </a:p>
        </p:txBody>
      </p:sp>
      <p:sp>
        <p:nvSpPr>
          <p:cNvPr id="588" name="Tekstfelt 2"/>
          <p:cNvSpPr txBox="1"/>
          <p:nvPr/>
        </p:nvSpPr>
        <p:spPr>
          <a:xfrm>
            <a:off x="828452" y="2310119"/>
            <a:ext cx="2769428" cy="332741"/>
          </a:xfrm>
          <a:prstGeom prst="rect">
            <a:avLst/>
          </a:prstGeom>
          <a:solidFill>
            <a:srgbClr val="F0F6E5">
              <a:alpha val="2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t>Note:</a:t>
            </a:r>
          </a:p>
        </p:txBody>
      </p:sp>
      <p:sp>
        <p:nvSpPr>
          <p:cNvPr id="589" name="Pladsholder til tekst 3"/>
          <p:cNvSpPr txBox="1">
            <a:spLocks noGrp="1"/>
          </p:cNvSpPr>
          <p:nvPr>
            <p:ph type="body" sz="quarter" idx="1"/>
          </p:nvPr>
        </p:nvSpPr>
        <p:spPr>
          <a:xfrm>
            <a:off x="807695" y="1282491"/>
            <a:ext cx="3031853" cy="950711"/>
          </a:xfrm>
          <a:prstGeom prst="rect">
            <a:avLst/>
          </a:prstGeom>
        </p:spPr>
        <p:txBody>
          <a:bodyPr anchor="t"/>
          <a:lstStyle/>
          <a:p>
            <a:pPr marL="0" indent="0" defTabSz="411479">
              <a:lnSpc>
                <a:spcPct val="88000"/>
              </a:lnSpc>
              <a:spcBef>
                <a:spcPts val="500"/>
              </a:spcBef>
              <a:buSzTx/>
              <a:buFont typeface="Wingdings 2"/>
              <a:buNone/>
              <a:defRPr sz="720">
                <a:solidFill>
                  <a:srgbClr val="FFFFFF"/>
                </a:solidFill>
              </a:defRPr>
            </a:pPr>
            <a:endParaRPr/>
          </a:p>
          <a:p>
            <a:pPr marL="0" indent="0" defTabSz="411479">
              <a:lnSpc>
                <a:spcPct val="88000"/>
              </a:lnSpc>
              <a:spcBef>
                <a:spcPts val="500"/>
              </a:spcBef>
              <a:buSzTx/>
              <a:buFont typeface="Wingdings 2"/>
              <a:buNone/>
              <a:defRPr sz="1619">
                <a:solidFill>
                  <a:schemeClr val="accent1"/>
                </a:solidFill>
              </a:defRPr>
            </a:pPr>
            <a:r>
              <a:t>Her benyttes aktivitetsbilledet fra hjemmet eller standartbillede.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ZoneTexte 55"/>
          <p:cNvSpPr txBox="1"/>
          <p:nvPr/>
        </p:nvSpPr>
        <p:spPr>
          <a:xfrm>
            <a:off x="1102994" y="1950871"/>
            <a:ext cx="10024111" cy="304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					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1. 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Aktivitet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: 				</a:t>
            </a:r>
            <a:r>
              <a:rPr kumimoji="0" lang="da-DK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     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xxx – </a:t>
            </a:r>
            <a:r>
              <a:rPr lang="da-DK" sz="2400" dirty="0">
                <a:solidFill>
                  <a:srgbClr val="A09852"/>
                </a:solidFill>
                <a:latin typeface="Helvetica"/>
                <a:cs typeface="Helvetica"/>
              </a:rPr>
              <a:t>Andet</a:t>
            </a:r>
            <a:endParaRPr kumimoji="0" lang="da-DK" sz="2400" b="0" i="0" u="none" strike="noStrike" kern="0" cap="none" spc="0" normalizeH="0" baseline="0" noProof="0" dirty="0">
              <a:ln>
                <a:noFill/>
              </a:ln>
              <a:solidFill>
                <a:srgbClr val="A09852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A09852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Beskrivelse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af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problematik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:		</a:t>
            </a:r>
            <a:r>
              <a:rPr kumimoji="0" lang="da-DK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     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xxx</a:t>
            </a:r>
            <a:endParaRPr kumimoji="0" lang="da-DK" sz="2400" b="0" i="0" u="none" strike="noStrike" kern="0" cap="none" spc="0" normalizeH="0" baseline="0" noProof="0" dirty="0">
              <a:ln>
                <a:noFill/>
              </a:ln>
              <a:solidFill>
                <a:srgbClr val="A09852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A09852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Dato «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Hjemme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»:			</a:t>
            </a:r>
            <a:r>
              <a:rPr kumimoji="0" lang="da-DK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     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x/x-xx		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09852"/>
                </a:solidFill>
              </a:defRPr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Dato «Lysrum»:			</a:t>
            </a:r>
            <a:r>
              <a:rPr kumimoji="0" lang="da-DK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     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A09852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x/x-xx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33394533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Titel 1"/>
          <p:cNvSpPr txBox="1">
            <a:spLocks noGrp="1"/>
          </p:cNvSpPr>
          <p:nvPr>
            <p:ph type="title"/>
          </p:nvPr>
        </p:nvSpPr>
        <p:spPr>
          <a:xfrm>
            <a:off x="767857" y="775794"/>
            <a:ext cx="3031852" cy="685801"/>
          </a:xfrm>
          <a:prstGeom prst="rect">
            <a:avLst/>
          </a:prstGeom>
        </p:spPr>
        <p:txBody>
          <a:bodyPr/>
          <a:lstStyle>
            <a:lvl1pPr defTabSz="384047">
              <a:defRPr sz="2016" b="0"/>
            </a:lvl1pPr>
          </a:lstStyle>
          <a:p>
            <a:r>
              <a:t>Overordnet billede </a:t>
            </a:r>
          </a:p>
        </p:txBody>
      </p:sp>
      <p:pic>
        <p:nvPicPr>
          <p:cNvPr id="594" name="Pladsholder til indhold 5" descr="Pladsholder til indho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302" y="814156"/>
            <a:ext cx="7220047" cy="5415035"/>
          </a:xfrm>
          <a:prstGeom prst="rect">
            <a:avLst/>
          </a:prstGeom>
          <a:ln w="12700">
            <a:miter lim="400000"/>
          </a:ln>
        </p:spPr>
      </p:pic>
      <p:sp>
        <p:nvSpPr>
          <p:cNvPr id="595" name="Tekstfelt 8"/>
          <p:cNvSpPr txBox="1"/>
          <p:nvPr/>
        </p:nvSpPr>
        <p:spPr>
          <a:xfrm>
            <a:off x="8859987" y="2055589"/>
            <a:ext cx="2674462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xxxx  Lux xxxx CRI xxxx  K</a:t>
            </a:r>
          </a:p>
        </p:txBody>
      </p:sp>
      <p:sp>
        <p:nvSpPr>
          <p:cNvPr id="596" name="Tekstfelt 9"/>
          <p:cNvSpPr txBox="1"/>
          <p:nvPr/>
        </p:nvSpPr>
        <p:spPr>
          <a:xfrm>
            <a:off x="8859987" y="1548075"/>
            <a:ext cx="2674462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xxxx  Lux xxxx CRI xxxx  K</a:t>
            </a:r>
          </a:p>
        </p:txBody>
      </p:sp>
      <p:grpSp>
        <p:nvGrpSpPr>
          <p:cNvPr id="599" name="Ellipse 10"/>
          <p:cNvGrpSpPr/>
          <p:nvPr/>
        </p:nvGrpSpPr>
        <p:grpSpPr>
          <a:xfrm>
            <a:off x="5358879" y="827570"/>
            <a:ext cx="639649" cy="764541"/>
            <a:chOff x="0" y="0"/>
            <a:chExt cx="639648" cy="764540"/>
          </a:xfrm>
        </p:grpSpPr>
        <p:sp>
          <p:nvSpPr>
            <p:cNvPr id="597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8" name="2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602" name="Ellipse 11"/>
          <p:cNvGrpSpPr/>
          <p:nvPr/>
        </p:nvGrpSpPr>
        <p:grpSpPr>
          <a:xfrm>
            <a:off x="4608424" y="827570"/>
            <a:ext cx="639649" cy="764541"/>
            <a:chOff x="0" y="0"/>
            <a:chExt cx="639648" cy="764540"/>
          </a:xfrm>
        </p:grpSpPr>
        <p:sp>
          <p:nvSpPr>
            <p:cNvPr id="600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1" name="1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605" name="Ellipse 14"/>
          <p:cNvGrpSpPr/>
          <p:nvPr/>
        </p:nvGrpSpPr>
        <p:grpSpPr>
          <a:xfrm>
            <a:off x="6114998" y="827570"/>
            <a:ext cx="639649" cy="764541"/>
            <a:chOff x="0" y="0"/>
            <a:chExt cx="639648" cy="764540"/>
          </a:xfrm>
        </p:grpSpPr>
        <p:sp>
          <p:nvSpPr>
            <p:cNvPr id="603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4" name="3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606" name="Tekstfelt 19"/>
          <p:cNvSpPr txBox="1"/>
          <p:nvPr/>
        </p:nvSpPr>
        <p:spPr>
          <a:xfrm>
            <a:off x="8859987" y="1040563"/>
            <a:ext cx="2674462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xxxx  Lux xxxx CRI xxxx  K</a:t>
            </a:r>
          </a:p>
        </p:txBody>
      </p:sp>
      <p:sp>
        <p:nvSpPr>
          <p:cNvPr id="2" name="Tekstfelt 6">
            <a:extLst>
              <a:ext uri="{FF2B5EF4-FFF2-40B4-BE49-F238E27FC236}">
                <a16:creationId xmlns:a16="http://schemas.microsoft.com/office/drawing/2014/main" id="{FCE4A6C7-2E4F-9708-8B6F-23967087CB61}"/>
              </a:ext>
            </a:extLst>
          </p:cNvPr>
          <p:cNvSpPr txBox="1"/>
          <p:nvPr/>
        </p:nvSpPr>
        <p:spPr>
          <a:xfrm>
            <a:off x="657225" y="1690471"/>
            <a:ext cx="3257550" cy="1569660"/>
          </a:xfrm>
          <a:prstGeom prst="rect">
            <a:avLst/>
          </a:prstGeom>
          <a:solidFill>
            <a:schemeClr val="accent1">
              <a:alpha val="2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solidFill>
                  <a:srgbClr val="FFFFFF"/>
                </a:solidFill>
              </a:defRPr>
            </a:pPr>
            <a:r>
              <a:rPr dirty="0" err="1"/>
              <a:t>Omgivende</a:t>
            </a:r>
            <a:r>
              <a:rPr dirty="0"/>
              <a:t> </a:t>
            </a:r>
            <a:r>
              <a:rPr dirty="0" err="1"/>
              <a:t>lys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rummet</a:t>
            </a:r>
            <a:endParaRPr lang="da-DK" dirty="0"/>
          </a:p>
          <a:p>
            <a:pPr>
              <a:defRPr sz="1600">
                <a:solidFill>
                  <a:srgbClr val="FFFFFF"/>
                </a:solidFill>
              </a:defRPr>
            </a:pPr>
            <a:endParaRPr dirty="0"/>
          </a:p>
          <a:p>
            <a:pPr>
              <a:defRPr sz="1600">
                <a:solidFill>
                  <a:srgbClr val="FFFFFF"/>
                </a:solidFill>
              </a:defRPr>
            </a:pPr>
            <a:r>
              <a:rPr lang="da-DK" dirty="0"/>
              <a:t>Vertikal lux: xxx</a:t>
            </a:r>
          </a:p>
          <a:p>
            <a:pPr>
              <a:defRPr sz="1600">
                <a:solidFill>
                  <a:srgbClr val="FFFFFF"/>
                </a:solidFill>
              </a:defRPr>
            </a:pPr>
            <a:endParaRPr dirty="0"/>
          </a:p>
          <a:p>
            <a:pPr>
              <a:defRPr sz="1600">
                <a:solidFill>
                  <a:srgbClr val="FFFFFF"/>
                </a:solidFill>
              </a:defRPr>
            </a:pPr>
            <a:r>
              <a:rPr lang="da-DK" dirty="0"/>
              <a:t>Luminans:</a:t>
            </a:r>
          </a:p>
          <a:p>
            <a:pPr>
              <a:defRPr sz="1600">
                <a:solidFill>
                  <a:srgbClr val="FFFFFF"/>
                </a:solidFill>
              </a:defRPr>
            </a:pPr>
            <a:r>
              <a:rPr lang="da-DK" dirty="0"/>
              <a:t>x</a:t>
            </a:r>
            <a:r>
              <a:rPr dirty="0"/>
              <a:t>xx</a:t>
            </a:r>
            <a:r>
              <a:rPr lang="da-DK" dirty="0"/>
              <a:t> lux </a:t>
            </a:r>
            <a:r>
              <a:rPr dirty="0"/>
              <a:t>/3,14= xxx candela pr. m</a:t>
            </a:r>
            <a:r>
              <a:rPr baseline="30000" dirty="0"/>
              <a:t>2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2F813FCB-6B98-1262-3889-951EB32A1092}"/>
              </a:ext>
            </a:extLst>
          </p:cNvPr>
          <p:cNvSpPr txBox="1"/>
          <p:nvPr/>
        </p:nvSpPr>
        <p:spPr>
          <a:xfrm>
            <a:off x="657225" y="3486673"/>
            <a:ext cx="3257550" cy="338554"/>
          </a:xfrm>
          <a:prstGeom prst="rect">
            <a:avLst/>
          </a:prstGeom>
          <a:solidFill>
            <a:srgbClr val="F0F6E5">
              <a:alpha val="2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rPr dirty="0"/>
              <a:t>Noter: 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Pladsholder til indhold 5" descr="Pladsholder til indho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612" y="737632"/>
            <a:ext cx="7422110" cy="5566583"/>
          </a:xfrm>
          <a:prstGeom prst="rect">
            <a:avLst/>
          </a:prstGeom>
          <a:ln w="12700">
            <a:miter lim="400000"/>
          </a:ln>
        </p:spPr>
      </p:pic>
      <p:sp>
        <p:nvSpPr>
          <p:cNvPr id="611" name="Tekstfelt 7"/>
          <p:cNvSpPr txBox="1"/>
          <p:nvPr/>
        </p:nvSpPr>
        <p:spPr>
          <a:xfrm>
            <a:off x="8927446" y="2055589"/>
            <a:ext cx="2607003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xxxx  Lux xxxx CRI xxxx  K</a:t>
            </a:r>
          </a:p>
        </p:txBody>
      </p:sp>
      <p:sp>
        <p:nvSpPr>
          <p:cNvPr id="612" name="Tekstfelt 8"/>
          <p:cNvSpPr txBox="1"/>
          <p:nvPr/>
        </p:nvSpPr>
        <p:spPr>
          <a:xfrm>
            <a:off x="8927446" y="1548075"/>
            <a:ext cx="2607003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xxxx  Lux xxxx CRI xxxx  K</a:t>
            </a:r>
          </a:p>
        </p:txBody>
      </p:sp>
      <p:grpSp>
        <p:nvGrpSpPr>
          <p:cNvPr id="615" name="Ellipse 9"/>
          <p:cNvGrpSpPr/>
          <p:nvPr/>
        </p:nvGrpSpPr>
        <p:grpSpPr>
          <a:xfrm>
            <a:off x="5358879" y="827570"/>
            <a:ext cx="639649" cy="764541"/>
            <a:chOff x="0" y="0"/>
            <a:chExt cx="639648" cy="764540"/>
          </a:xfrm>
        </p:grpSpPr>
        <p:sp>
          <p:nvSpPr>
            <p:cNvPr id="613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4" name="2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618" name="Ellipse 10"/>
          <p:cNvGrpSpPr/>
          <p:nvPr/>
        </p:nvGrpSpPr>
        <p:grpSpPr>
          <a:xfrm>
            <a:off x="4608424" y="827570"/>
            <a:ext cx="639649" cy="764541"/>
            <a:chOff x="0" y="0"/>
            <a:chExt cx="639648" cy="764540"/>
          </a:xfrm>
        </p:grpSpPr>
        <p:sp>
          <p:nvSpPr>
            <p:cNvPr id="616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7" name="1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621" name="Ellipse 12"/>
          <p:cNvGrpSpPr/>
          <p:nvPr/>
        </p:nvGrpSpPr>
        <p:grpSpPr>
          <a:xfrm>
            <a:off x="6114998" y="827570"/>
            <a:ext cx="639649" cy="764541"/>
            <a:chOff x="0" y="0"/>
            <a:chExt cx="639648" cy="764540"/>
          </a:xfrm>
        </p:grpSpPr>
        <p:sp>
          <p:nvSpPr>
            <p:cNvPr id="619" name="Oval"/>
            <p:cNvSpPr/>
            <p:nvPr/>
          </p:nvSpPr>
          <p:spPr>
            <a:xfrm>
              <a:off x="0" y="66678"/>
              <a:ext cx="639649" cy="631184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 w="12700" cap="flat">
              <a:solidFill>
                <a:srgbClr val="756F3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0" name="3"/>
            <p:cNvSpPr txBox="1"/>
            <p:nvPr/>
          </p:nvSpPr>
          <p:spPr>
            <a:xfrm>
              <a:off x="145744" y="-1"/>
              <a:ext cx="348159" cy="764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622" name="Tekstfelt 13"/>
          <p:cNvSpPr txBox="1"/>
          <p:nvPr/>
        </p:nvSpPr>
        <p:spPr>
          <a:xfrm>
            <a:off x="8927446" y="1040563"/>
            <a:ext cx="2607003" cy="332741"/>
          </a:xfrm>
          <a:prstGeom prst="rect">
            <a:avLst/>
          </a:prstGeom>
          <a:solidFill>
            <a:srgbClr val="BDBC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xxxx  Lux xxxx CRI xxxx  K</a:t>
            </a:r>
          </a:p>
        </p:txBody>
      </p:sp>
      <p:sp>
        <p:nvSpPr>
          <p:cNvPr id="623" name="Titel 1"/>
          <p:cNvSpPr txBox="1">
            <a:spLocks noGrp="1"/>
          </p:cNvSpPr>
          <p:nvPr>
            <p:ph type="title"/>
          </p:nvPr>
        </p:nvSpPr>
        <p:spPr>
          <a:xfrm>
            <a:off x="807695" y="818352"/>
            <a:ext cx="3031853" cy="737732"/>
          </a:xfrm>
          <a:prstGeom prst="rect">
            <a:avLst/>
          </a:prstGeom>
        </p:spPr>
        <p:txBody>
          <a:bodyPr/>
          <a:lstStyle>
            <a:lvl1pPr>
              <a:defRPr sz="3000" b="0"/>
            </a:lvl1pPr>
          </a:lstStyle>
          <a:p>
            <a:r>
              <a:t>Nye målinger </a:t>
            </a:r>
          </a:p>
        </p:txBody>
      </p:sp>
      <p:sp>
        <p:nvSpPr>
          <p:cNvPr id="624" name="Tekstfelt 2"/>
          <p:cNvSpPr txBox="1"/>
          <p:nvPr/>
        </p:nvSpPr>
        <p:spPr>
          <a:xfrm>
            <a:off x="807695" y="2224865"/>
            <a:ext cx="2769429" cy="332741"/>
          </a:xfrm>
          <a:prstGeom prst="rect">
            <a:avLst/>
          </a:prstGeom>
          <a:solidFill>
            <a:srgbClr val="F0F6E5">
              <a:alpha val="2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t>Note:</a:t>
            </a:r>
          </a:p>
        </p:txBody>
      </p:sp>
      <p:sp>
        <p:nvSpPr>
          <p:cNvPr id="625" name="Pladsholder til tekst 3"/>
          <p:cNvSpPr txBox="1">
            <a:spLocks noGrp="1"/>
          </p:cNvSpPr>
          <p:nvPr>
            <p:ph type="body" sz="quarter" idx="1"/>
          </p:nvPr>
        </p:nvSpPr>
        <p:spPr>
          <a:xfrm>
            <a:off x="807695" y="1282491"/>
            <a:ext cx="3031853" cy="950711"/>
          </a:xfrm>
          <a:prstGeom prst="rect">
            <a:avLst/>
          </a:prstGeom>
        </p:spPr>
        <p:txBody>
          <a:bodyPr anchor="t"/>
          <a:lstStyle/>
          <a:p>
            <a:pPr marL="0" indent="0" defTabSz="411479">
              <a:lnSpc>
                <a:spcPct val="88000"/>
              </a:lnSpc>
              <a:spcBef>
                <a:spcPts val="500"/>
              </a:spcBef>
              <a:buSzTx/>
              <a:buFont typeface="Wingdings 2"/>
              <a:buNone/>
              <a:defRPr sz="720">
                <a:solidFill>
                  <a:srgbClr val="FFFFFF"/>
                </a:solidFill>
              </a:defRPr>
            </a:pPr>
            <a:endParaRPr/>
          </a:p>
          <a:p>
            <a:pPr marL="0" indent="0" defTabSz="411479">
              <a:lnSpc>
                <a:spcPct val="88000"/>
              </a:lnSpc>
              <a:spcBef>
                <a:spcPts val="500"/>
              </a:spcBef>
              <a:buSzTx/>
              <a:buFont typeface="Wingdings 2"/>
              <a:buNone/>
              <a:defRPr sz="1619">
                <a:solidFill>
                  <a:schemeClr val="accent1"/>
                </a:solidFill>
              </a:defRPr>
            </a:pPr>
            <a:r>
              <a:t>Her benyttes aktivitetsbilledet fra hjemmet eller standartbillede.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ladsholder til indhold 4" descr="Pladsholder til indho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875" y="768063"/>
            <a:ext cx="4075375" cy="580736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28" name="Tekstfelt 8"/>
          <p:cNvSpPr txBox="1"/>
          <p:nvPr/>
        </p:nvSpPr>
        <p:spPr>
          <a:xfrm>
            <a:off x="5582963" y="1786022"/>
            <a:ext cx="4637351" cy="853441"/>
          </a:xfrm>
          <a:prstGeom prst="rect">
            <a:avLst/>
          </a:prstGeom>
          <a:solidFill>
            <a:srgbClr val="D0D0D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700">
                <a:solidFill>
                  <a:srgbClr val="404040"/>
                </a:solidFill>
              </a:defRPr>
            </a:pPr>
            <a:r>
              <a:t>Interview</a:t>
            </a:r>
          </a:p>
          <a:p>
            <a:pPr>
              <a:defRPr sz="1700">
                <a:solidFill>
                  <a:srgbClr val="404040"/>
                </a:solidFill>
              </a:defRPr>
            </a:pPr>
            <a:r>
              <a:t>Note: </a:t>
            </a:r>
          </a:p>
        </p:txBody>
      </p:sp>
      <p:sp>
        <p:nvSpPr>
          <p:cNvPr id="129" name="Tekstfelt 10"/>
          <p:cNvSpPr txBox="1"/>
          <p:nvPr/>
        </p:nvSpPr>
        <p:spPr>
          <a:xfrm>
            <a:off x="5582963" y="768063"/>
            <a:ext cx="3737224" cy="599441"/>
          </a:xfrm>
          <a:prstGeom prst="rect">
            <a:avLst/>
          </a:prstGeom>
          <a:solidFill>
            <a:srgbClr val="D3C4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700">
                <a:solidFill>
                  <a:srgbClr val="404040"/>
                </a:solidFill>
              </a:defRPr>
            </a:lvl1pPr>
          </a:lstStyle>
          <a:p>
            <a:r>
              <a:t>Her kan indsættes et billede af interviewet eller der kan skrives noter.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el 1"/>
          <p:cNvSpPr txBox="1">
            <a:spLocks noGrp="1"/>
          </p:cNvSpPr>
          <p:nvPr>
            <p:ph type="title"/>
          </p:nvPr>
        </p:nvSpPr>
        <p:spPr>
          <a:xfrm>
            <a:off x="575894" y="729657"/>
            <a:ext cx="11029616" cy="988334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4A4A49"/>
                </a:solidFill>
              </a:defRPr>
            </a:lvl1pPr>
          </a:lstStyle>
          <a:p>
            <a:r>
              <a:t>Scoringsguide</a:t>
            </a:r>
          </a:p>
        </p:txBody>
      </p:sp>
      <p:graphicFrame>
        <p:nvGraphicFramePr>
          <p:cNvPr id="138" name="Tabel 4"/>
          <p:cNvGraphicFramePr/>
          <p:nvPr/>
        </p:nvGraphicFramePr>
        <p:xfrm>
          <a:off x="478447" y="2257132"/>
          <a:ext cx="11224510" cy="3218233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3095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1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1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1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62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7841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endParaRPr/>
                    </a:p>
                    <a:p>
                      <a:pPr algn="l" defTabSz="457200">
                        <a:defRPr sz="2000">
                          <a:solidFill>
                            <a:srgbClr val="404040"/>
                          </a:solidFill>
                        </a:defRPr>
                      </a:pPr>
                      <a:r>
                        <a:t>Aktivitetsproblematik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endParaRPr/>
                    </a:p>
                    <a:p>
                      <a:pPr algn="l" defTabSz="457200">
                        <a:defRPr sz="2000">
                          <a:solidFill>
                            <a:srgbClr val="404040"/>
                          </a:solidFill>
                        </a:defRPr>
                      </a:pPr>
                      <a:r>
                        <a:t>Udførelse 1-10</a:t>
                      </a:r>
                    </a:p>
                    <a:p>
                      <a:pPr algn="l" defTabSz="457200">
                        <a:defRPr sz="2000">
                          <a:solidFill>
                            <a:srgbClr val="BDBCBC"/>
                          </a:solidFill>
                        </a:defRPr>
                      </a:pPr>
                      <a:r>
                        <a:t>Opstart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endParaRPr/>
                    </a:p>
                    <a:p>
                      <a:pPr algn="l" defTabSz="457200">
                        <a:defRPr sz="1800"/>
                      </a:pPr>
                      <a:endParaRPr/>
                    </a:p>
                    <a:p>
                      <a:pPr algn="l" defTabSz="457200">
                        <a:defRPr sz="2000">
                          <a:solidFill>
                            <a:srgbClr val="BDBCBC"/>
                          </a:solidFill>
                        </a:defRPr>
                      </a:pPr>
                      <a:r>
                        <a:t>Opfølgning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endParaRPr/>
                    </a:p>
                    <a:p>
                      <a:pPr algn="l" defTabSz="457200">
                        <a:defRPr sz="2000">
                          <a:solidFill>
                            <a:srgbClr val="404040"/>
                          </a:solidFill>
                        </a:defRPr>
                      </a:pPr>
                      <a:r>
                        <a:t>Tilfredshed 1-10</a:t>
                      </a:r>
                    </a:p>
                    <a:p>
                      <a:pPr algn="l" defTabSz="457200">
                        <a:defRPr sz="2000">
                          <a:solidFill>
                            <a:srgbClr val="BDBCBC"/>
                          </a:solidFill>
                        </a:defRPr>
                      </a:pPr>
                      <a:r>
                        <a:t>Opstart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endParaRPr/>
                    </a:p>
                    <a:p>
                      <a:pPr algn="l" defTabSz="457200">
                        <a:defRPr sz="1800"/>
                      </a:pPr>
                      <a:endParaRPr/>
                    </a:p>
                    <a:p>
                      <a:pPr algn="l" defTabSz="457200">
                        <a:defRPr sz="2000">
                          <a:solidFill>
                            <a:srgbClr val="BDBCBC"/>
                          </a:solidFill>
                        </a:defRPr>
                      </a:pPr>
                      <a:r>
                        <a:t>Opfølgning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660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endParaRPr/>
                    </a:p>
                    <a:p>
                      <a:pPr algn="l" defTabSz="457200">
                        <a:defRPr sz="1800">
                          <a:solidFill>
                            <a:srgbClr val="4A4A49"/>
                          </a:solidFill>
                        </a:defRPr>
                      </a:pPr>
                      <a:r>
                        <a:t>1. </a:t>
                      </a:r>
                      <a:r>
                        <a:rPr sz="1600">
                          <a:solidFill>
                            <a:srgbClr val="404040"/>
                          </a:solidFill>
                        </a:rPr>
                        <a:t>xxxxx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600" b="1">
                          <a:solidFill>
                            <a:srgbClr val="404040"/>
                          </a:solidFill>
                        </a:defRPr>
                      </a:pPr>
                      <a:endParaRPr/>
                    </a:p>
                    <a:p>
                      <a:pPr algn="ctr" defTabSz="457200">
                        <a:defRPr sz="1600" b="1">
                          <a:solidFill>
                            <a:srgbClr val="404040"/>
                          </a:solidFill>
                        </a:defRPr>
                      </a:pPr>
                      <a:r>
                        <a:t>X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600" b="1">
                          <a:solidFill>
                            <a:srgbClr val="404040"/>
                          </a:solidFill>
                        </a:defRPr>
                      </a:pPr>
                      <a:endParaRPr/>
                    </a:p>
                    <a:p>
                      <a:pPr algn="ctr" defTabSz="457200">
                        <a:defRPr sz="1600" b="1">
                          <a:solidFill>
                            <a:srgbClr val="404040"/>
                          </a:solidFill>
                        </a:defRPr>
                      </a:pPr>
                      <a:r>
                        <a:t>X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600" b="1">
                          <a:solidFill>
                            <a:srgbClr val="404040"/>
                          </a:solidFill>
                        </a:defRPr>
                      </a:pPr>
                      <a:endParaRPr/>
                    </a:p>
                    <a:p>
                      <a:pPr algn="ctr" defTabSz="457200">
                        <a:defRPr sz="1600" b="1">
                          <a:solidFill>
                            <a:srgbClr val="404040"/>
                          </a:solidFill>
                        </a:defRPr>
                      </a:pPr>
                      <a:r>
                        <a:t>X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600" b="1">
                          <a:solidFill>
                            <a:srgbClr val="404040"/>
                          </a:solidFill>
                        </a:defRPr>
                      </a:pPr>
                      <a:endParaRPr/>
                    </a:p>
                    <a:p>
                      <a:pPr algn="ctr" defTabSz="457200">
                        <a:defRPr sz="1600" b="1">
                          <a:solidFill>
                            <a:srgbClr val="404040"/>
                          </a:solidFill>
                        </a:defRPr>
                      </a:pPr>
                      <a:r>
                        <a:t>X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660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endParaRPr/>
                    </a:p>
                    <a:p>
                      <a:pPr algn="l" defTabSz="457200">
                        <a:defRPr sz="1800">
                          <a:solidFill>
                            <a:srgbClr val="4A4A49"/>
                          </a:solidFill>
                        </a:defRPr>
                      </a:pPr>
                      <a:r>
                        <a:t>2. </a:t>
                      </a:r>
                      <a:r>
                        <a:rPr sz="1600">
                          <a:solidFill>
                            <a:srgbClr val="404040"/>
                          </a:solidFill>
                        </a:rPr>
                        <a:t>xxxxx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600" b="1">
                          <a:solidFill>
                            <a:srgbClr val="404040"/>
                          </a:solidFill>
                        </a:defRPr>
                      </a:pPr>
                      <a:endParaRPr/>
                    </a:p>
                    <a:p>
                      <a:pPr algn="ctr" defTabSz="457200">
                        <a:defRPr sz="1600" b="1">
                          <a:solidFill>
                            <a:srgbClr val="404040"/>
                          </a:solidFill>
                        </a:defRPr>
                      </a:pPr>
                      <a:r>
                        <a:t>X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600" b="1">
                          <a:solidFill>
                            <a:srgbClr val="404040"/>
                          </a:solidFill>
                        </a:defRPr>
                      </a:pPr>
                      <a:endParaRPr/>
                    </a:p>
                    <a:p>
                      <a:pPr algn="ctr" defTabSz="457200">
                        <a:defRPr sz="1600" b="1">
                          <a:solidFill>
                            <a:srgbClr val="404040"/>
                          </a:solidFill>
                        </a:defRPr>
                      </a:pPr>
                      <a:r>
                        <a:t>X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600" b="1">
                          <a:solidFill>
                            <a:srgbClr val="404040"/>
                          </a:solidFill>
                        </a:defRPr>
                      </a:pPr>
                      <a:endParaRPr/>
                    </a:p>
                    <a:p>
                      <a:pPr algn="ctr" defTabSz="457200">
                        <a:defRPr sz="1600" b="1">
                          <a:solidFill>
                            <a:srgbClr val="404040"/>
                          </a:solidFill>
                        </a:defRPr>
                      </a:pPr>
                      <a:r>
                        <a:t>X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600" b="1">
                          <a:solidFill>
                            <a:srgbClr val="404040"/>
                          </a:solidFill>
                        </a:defRPr>
                      </a:pPr>
                      <a:endParaRPr/>
                    </a:p>
                    <a:p>
                      <a:pPr algn="ctr" defTabSz="457200">
                        <a:defRPr sz="1600" b="1">
                          <a:solidFill>
                            <a:srgbClr val="404040"/>
                          </a:solidFill>
                        </a:defRPr>
                      </a:pPr>
                      <a:r>
                        <a:t>X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660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endParaRPr/>
                    </a:p>
                    <a:p>
                      <a:pPr algn="l" defTabSz="457200">
                        <a:defRPr sz="1800">
                          <a:solidFill>
                            <a:srgbClr val="4A4A49"/>
                          </a:solidFill>
                        </a:defRPr>
                      </a:pPr>
                      <a:r>
                        <a:t>3</a:t>
                      </a:r>
                      <a:r>
                        <a:rPr>
                          <a:solidFill>
                            <a:srgbClr val="000000"/>
                          </a:solidFill>
                        </a:rPr>
                        <a:t>. </a:t>
                      </a:r>
                      <a:r>
                        <a:rPr sz="1600">
                          <a:solidFill>
                            <a:srgbClr val="404040"/>
                          </a:solidFill>
                        </a:rPr>
                        <a:t>xxxxx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600" b="1">
                          <a:solidFill>
                            <a:srgbClr val="404040"/>
                          </a:solidFill>
                        </a:defRPr>
                      </a:pPr>
                      <a:endParaRPr/>
                    </a:p>
                    <a:p>
                      <a:pPr algn="ctr" defTabSz="457200">
                        <a:defRPr sz="1600" b="1">
                          <a:solidFill>
                            <a:srgbClr val="404040"/>
                          </a:solidFill>
                        </a:defRPr>
                      </a:pPr>
                      <a:r>
                        <a:t>X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600" b="1">
                          <a:solidFill>
                            <a:srgbClr val="404040"/>
                          </a:solidFill>
                        </a:defRPr>
                      </a:pPr>
                      <a:endParaRPr/>
                    </a:p>
                    <a:p>
                      <a:pPr algn="ctr" defTabSz="457200">
                        <a:defRPr sz="1600" b="1">
                          <a:solidFill>
                            <a:srgbClr val="404040"/>
                          </a:solidFill>
                        </a:defRPr>
                      </a:pPr>
                      <a:r>
                        <a:t>X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600" b="1">
                          <a:solidFill>
                            <a:srgbClr val="404040"/>
                          </a:solidFill>
                        </a:defRPr>
                      </a:pPr>
                      <a:endParaRPr/>
                    </a:p>
                    <a:p>
                      <a:pPr algn="ctr" defTabSz="457200">
                        <a:defRPr sz="1600" b="1">
                          <a:solidFill>
                            <a:srgbClr val="404040"/>
                          </a:solidFill>
                        </a:defRPr>
                      </a:pPr>
                      <a:r>
                        <a:t>X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600" b="1">
                          <a:solidFill>
                            <a:srgbClr val="404040"/>
                          </a:solidFill>
                        </a:defRPr>
                      </a:pPr>
                      <a:endParaRPr/>
                    </a:p>
                    <a:p>
                      <a:pPr algn="ctr" defTabSz="457200">
                        <a:defRPr sz="1600" b="1">
                          <a:solidFill>
                            <a:srgbClr val="404040"/>
                          </a:solidFill>
                        </a:defRPr>
                      </a:pPr>
                      <a:r>
                        <a:t>X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G_0389.jpeg" descr="IMG_0389.jpeg"/>
          <p:cNvPicPr>
            <a:picLocks noChangeAspect="1"/>
          </p:cNvPicPr>
          <p:nvPr/>
        </p:nvPicPr>
        <p:blipFill rotWithShape="1">
          <a:blip r:embed="rId2"/>
          <a:srcRect l="28603" t="5778" r="25062" b="3142"/>
          <a:stretch/>
        </p:blipFill>
        <p:spPr>
          <a:xfrm>
            <a:off x="963523" y="1145219"/>
            <a:ext cx="3528577" cy="520231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32" name="Tekstfelt 10"/>
          <p:cNvSpPr txBox="1"/>
          <p:nvPr/>
        </p:nvSpPr>
        <p:spPr>
          <a:xfrm>
            <a:off x="5041341" y="1219675"/>
            <a:ext cx="6380267" cy="345441"/>
          </a:xfrm>
          <a:prstGeom prst="rect">
            <a:avLst/>
          </a:prstGeom>
          <a:solidFill>
            <a:srgbClr val="D3C4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700">
                <a:solidFill>
                  <a:srgbClr val="404040"/>
                </a:solidFill>
              </a:defRPr>
            </a:lvl1pPr>
          </a:lstStyle>
          <a:p>
            <a:r>
              <a:t>Her kan indsættes et billede af de skrevne/tegnede anbefalinger.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FC63EE13-90AB-321F-A6FE-E5DF7C74FE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3" b="3345"/>
          <a:stretch/>
        </p:blipFill>
        <p:spPr>
          <a:xfrm>
            <a:off x="5421746" y="2161309"/>
            <a:ext cx="5560291" cy="393469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ZoneTexte 55"/>
          <p:cNvSpPr txBox="1"/>
          <p:nvPr/>
        </p:nvSpPr>
        <p:spPr>
          <a:xfrm>
            <a:off x="1847677" y="1300479"/>
            <a:ext cx="8496646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u="sng">
                <a:solidFill>
                  <a:srgbClr val="4A4A49"/>
                </a:solidFill>
              </a:defRPr>
            </a:pPr>
            <a:r>
              <a:rPr lang="da-DK" dirty="0"/>
              <a:t>Noter</a:t>
            </a:r>
            <a:r>
              <a:rPr dirty="0"/>
              <a:t>:</a:t>
            </a:r>
            <a:endParaRPr lang="da-DK" dirty="0"/>
          </a:p>
          <a:p>
            <a:pPr>
              <a:defRPr sz="2800" u="sng">
                <a:solidFill>
                  <a:srgbClr val="4A4A49"/>
                </a:solidFill>
              </a:defRPr>
            </a:pPr>
            <a:r>
              <a:rPr u="none" dirty="0">
                <a:solidFill>
                  <a:srgbClr val="000000"/>
                </a:solidFill>
              </a:rPr>
              <a:t>	</a:t>
            </a:r>
            <a:r>
              <a:rPr sz="3200" u="none" dirty="0">
                <a:solidFill>
                  <a:srgbClr val="000000"/>
                </a:solidFill>
              </a:rPr>
              <a:t>			</a:t>
            </a:r>
          </a:p>
          <a:p>
            <a:pPr>
              <a:defRPr sz="2200">
                <a:solidFill>
                  <a:srgbClr val="4A4A49"/>
                </a:solidFill>
              </a:defRPr>
            </a:pPr>
            <a:r>
              <a:rPr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441440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ZoneTexte 55"/>
          <p:cNvSpPr txBox="1"/>
          <p:nvPr/>
        </p:nvSpPr>
        <p:spPr>
          <a:xfrm>
            <a:off x="1102994" y="1950871"/>
            <a:ext cx="10024111" cy="304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/>
            </a:pPr>
            <a:r>
              <a:rPr dirty="0"/>
              <a:t>					</a:t>
            </a:r>
          </a:p>
          <a:p>
            <a:pPr>
              <a:defRPr sz="2800">
                <a:solidFill>
                  <a:schemeClr val="accent1"/>
                </a:solidFill>
              </a:defRPr>
            </a:pPr>
            <a:r>
              <a:rPr sz="2400" dirty="0"/>
              <a:t>1. </a:t>
            </a:r>
            <a:r>
              <a:rPr sz="2400" dirty="0" err="1"/>
              <a:t>Aktivitet</a:t>
            </a:r>
            <a:r>
              <a:rPr sz="2400" dirty="0"/>
              <a:t>: 				</a:t>
            </a:r>
            <a:r>
              <a:rPr lang="da-DK" sz="2400" dirty="0"/>
              <a:t>       </a:t>
            </a:r>
            <a:r>
              <a:rPr sz="2400" dirty="0"/>
              <a:t>xxx – </a:t>
            </a:r>
            <a:r>
              <a:rPr sz="2400" dirty="0" err="1"/>
              <a:t>Siddende</a:t>
            </a:r>
            <a:r>
              <a:rPr sz="2400" dirty="0"/>
              <a:t> </a:t>
            </a:r>
            <a:r>
              <a:rPr sz="2400" dirty="0" err="1"/>
              <a:t>ved</a:t>
            </a:r>
            <a:r>
              <a:rPr sz="2400" dirty="0"/>
              <a:t> bord</a:t>
            </a:r>
            <a:endParaRPr lang="da-DK" sz="2400" dirty="0"/>
          </a:p>
          <a:p>
            <a:pPr>
              <a:defRPr sz="2800">
                <a:solidFill>
                  <a:schemeClr val="accent1"/>
                </a:solidFill>
              </a:defRPr>
            </a:pPr>
            <a:endParaRPr sz="2400" dirty="0"/>
          </a:p>
          <a:p>
            <a:pPr>
              <a:defRPr sz="2800">
                <a:solidFill>
                  <a:schemeClr val="accent1"/>
                </a:solidFill>
              </a:defRPr>
            </a:pPr>
            <a:r>
              <a:rPr sz="2400" dirty="0" err="1"/>
              <a:t>Beskrivelse</a:t>
            </a:r>
            <a:r>
              <a:rPr sz="2400" dirty="0"/>
              <a:t> </a:t>
            </a:r>
            <a:r>
              <a:rPr sz="2400" dirty="0" err="1"/>
              <a:t>af</a:t>
            </a:r>
            <a:r>
              <a:rPr sz="2400" dirty="0"/>
              <a:t> </a:t>
            </a:r>
            <a:r>
              <a:rPr sz="2400" dirty="0" err="1"/>
              <a:t>problematik</a:t>
            </a:r>
            <a:r>
              <a:rPr sz="2400" dirty="0"/>
              <a:t>:		</a:t>
            </a:r>
            <a:r>
              <a:rPr lang="da-DK" sz="2400" dirty="0"/>
              <a:t>       </a:t>
            </a:r>
            <a:r>
              <a:rPr sz="2400" dirty="0"/>
              <a:t>xxx</a:t>
            </a:r>
            <a:endParaRPr lang="da-DK" sz="2400" dirty="0"/>
          </a:p>
          <a:p>
            <a:pPr>
              <a:defRPr sz="2800">
                <a:solidFill>
                  <a:schemeClr val="accent1"/>
                </a:solidFill>
              </a:defRPr>
            </a:pPr>
            <a:endParaRPr sz="2400" dirty="0"/>
          </a:p>
          <a:p>
            <a:pPr>
              <a:lnSpc>
                <a:spcPct val="150000"/>
              </a:lnSpc>
              <a:defRPr sz="2800">
                <a:solidFill>
                  <a:schemeClr val="accent1"/>
                </a:solidFill>
              </a:defRPr>
            </a:pPr>
            <a:r>
              <a:rPr sz="2400" dirty="0"/>
              <a:t>Dato «</a:t>
            </a:r>
            <a:r>
              <a:rPr sz="2400" dirty="0" err="1"/>
              <a:t>Hjemme</a:t>
            </a:r>
            <a:r>
              <a:rPr sz="2400" dirty="0"/>
              <a:t>»:			</a:t>
            </a:r>
            <a:r>
              <a:rPr lang="da-DK" sz="2400" dirty="0"/>
              <a:t>       </a:t>
            </a:r>
            <a:r>
              <a:rPr sz="2400" dirty="0"/>
              <a:t>x/x-xx		</a:t>
            </a:r>
          </a:p>
          <a:p>
            <a:pPr>
              <a:defRPr sz="2800">
                <a:solidFill>
                  <a:schemeClr val="accent1"/>
                </a:solidFill>
              </a:defRPr>
            </a:pPr>
            <a:r>
              <a:rPr sz="2400" dirty="0"/>
              <a:t>Dato «Lysrum»:			</a:t>
            </a:r>
            <a:r>
              <a:rPr lang="da-DK" sz="2400" dirty="0"/>
              <a:t>       </a:t>
            </a:r>
            <a:r>
              <a:rPr sz="2400" dirty="0"/>
              <a:t>x/x-xx</a:t>
            </a:r>
            <a:r>
              <a:rPr dirty="0">
                <a:solidFill>
                  <a:srgbClr val="000000"/>
                </a:solidFill>
              </a:rPr>
              <a:t>	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ividendVTI">
  <a:themeElements>
    <a:clrScheme name="DividendVTI">
      <a:dk1>
        <a:srgbClr val="000000"/>
      </a:dk1>
      <a:lt1>
        <a:srgbClr val="F0F6E5"/>
      </a:lt1>
      <a:dk2>
        <a:srgbClr val="A7A7A7"/>
      </a:dk2>
      <a:lt2>
        <a:srgbClr val="535353"/>
      </a:lt2>
      <a:accent1>
        <a:srgbClr val="A09852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0000FF"/>
      </a:hlink>
      <a:folHlink>
        <a:srgbClr val="FF00FF"/>
      </a:folHlink>
    </a:clrScheme>
    <a:fontScheme name="DividendVTI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ividendVTI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ividendVTI">
  <a:themeElements>
    <a:clrScheme name="DividendVTI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09852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0000FF"/>
      </a:hlink>
      <a:folHlink>
        <a:srgbClr val="FF00FF"/>
      </a:folHlink>
    </a:clrScheme>
    <a:fontScheme name="DividendVTI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ividendVTI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2313</Words>
  <Application>Microsoft Office PowerPoint</Application>
  <PresentationFormat>Widescreen</PresentationFormat>
  <Paragraphs>469</Paragraphs>
  <Slides>43</Slides>
  <Notes>12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43</vt:i4>
      </vt:variant>
    </vt:vector>
  </HeadingPairs>
  <TitlesOfParts>
    <vt:vector size="47" baseType="lpstr">
      <vt:lpstr>Calibri</vt:lpstr>
      <vt:lpstr>Helvetica</vt:lpstr>
      <vt:lpstr>Wingdings 2</vt:lpstr>
      <vt:lpstr>DividendVTI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Scoringsguide</vt:lpstr>
      <vt:lpstr>PowerPoint-præsentation</vt:lpstr>
      <vt:lpstr>PowerPoint-præsentation</vt:lpstr>
      <vt:lpstr>PowerPoint-præsentation</vt:lpstr>
      <vt:lpstr>Overordnet billede </vt:lpstr>
      <vt:lpstr>Billede af aktiviteten</vt:lpstr>
      <vt:lpstr>Nye målinger </vt:lpstr>
      <vt:lpstr>PowerPoint-præsentation</vt:lpstr>
      <vt:lpstr>Overordnet billede </vt:lpstr>
      <vt:lpstr>Billede af aktiviteten</vt:lpstr>
      <vt:lpstr>Nye målinger </vt:lpstr>
      <vt:lpstr>PowerPoint-præsentation</vt:lpstr>
      <vt:lpstr>Overordnet billede </vt:lpstr>
      <vt:lpstr>Billede af aktiviteten</vt:lpstr>
      <vt:lpstr>Nye målinger </vt:lpstr>
      <vt:lpstr>PowerPoint-præsentation</vt:lpstr>
      <vt:lpstr>Overordnet billede </vt:lpstr>
      <vt:lpstr>Billede af aktiviteten</vt:lpstr>
      <vt:lpstr>Nye målinger </vt:lpstr>
      <vt:lpstr>PowerPoint-præsentation</vt:lpstr>
      <vt:lpstr>Overordnet billede </vt:lpstr>
      <vt:lpstr>Billede af aktiviteten</vt:lpstr>
      <vt:lpstr>Billede af aktiviteten</vt:lpstr>
      <vt:lpstr>PowerPoint-præsentation</vt:lpstr>
      <vt:lpstr>Overordnet billede </vt:lpstr>
      <vt:lpstr>Nye målinger </vt:lpstr>
      <vt:lpstr>PowerPoint-præsentation</vt:lpstr>
      <vt:lpstr>Overordnet billede </vt:lpstr>
      <vt:lpstr>Nye målinger </vt:lpstr>
      <vt:lpstr>PowerPoint-præsentation</vt:lpstr>
      <vt:lpstr>Overordnet billede </vt:lpstr>
      <vt:lpstr>Nye målinger </vt:lpstr>
      <vt:lpstr>PowerPoint-præsentation</vt:lpstr>
      <vt:lpstr>Overordnet billede </vt:lpstr>
      <vt:lpstr>Nye målinger </vt:lpstr>
      <vt:lpstr>PowerPoint-præsentation</vt:lpstr>
      <vt:lpstr>Overordnet billede </vt:lpstr>
      <vt:lpstr>Nye målinger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Anne Jacobsen</dc:creator>
  <cp:lastModifiedBy>Signe Tødten</cp:lastModifiedBy>
  <cp:revision>8</cp:revision>
  <dcterms:modified xsi:type="dcterms:W3CDTF">2025-08-21T05:51:30Z</dcterms:modified>
</cp:coreProperties>
</file>